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handoutMasterIdLst>
    <p:handoutMasterId r:id="rId5"/>
  </p:handoutMasterIdLst>
  <p:sldIdLst>
    <p:sldId id="267" r:id="rId2"/>
    <p:sldId id="268" r:id="rId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B0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autoAdjust="0"/>
    <p:restoredTop sz="93635" autoAdjust="0"/>
  </p:normalViewPr>
  <p:slideViewPr>
    <p:cSldViewPr>
      <p:cViewPr varScale="1">
        <p:scale>
          <a:sx n="117" d="100"/>
          <a:sy n="117" d="100"/>
        </p:scale>
        <p:origin x="2156" y="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D58C8259-1210-470C-BD56-974735E8D42D}" type="datetimeFigureOut">
              <a:rPr lang="en-US" smtClean="0"/>
              <a:t>5/3/2018</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C954ABA1-A9CD-4A52-8C6B-9AC87A6ADD61}" type="slidenum">
              <a:rPr lang="en-US" smtClean="0"/>
              <a:t>‹#›</a:t>
            </a:fld>
            <a:endParaRPr lang="en-US"/>
          </a:p>
        </p:txBody>
      </p:sp>
    </p:spTree>
    <p:extLst>
      <p:ext uri="{BB962C8B-B14F-4D97-AF65-F5344CB8AC3E}">
        <p14:creationId xmlns:p14="http://schemas.microsoft.com/office/powerpoint/2010/main" val="107003622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7" tIns="46589" rIns="93177" bIns="46589" rtlCol="0"/>
          <a:lstStyle>
            <a:lvl1pPr algn="r">
              <a:defRPr sz="1200"/>
            </a:lvl1pPr>
          </a:lstStyle>
          <a:p>
            <a:fld id="{2A668300-B94C-4EFB-B5C0-8BB9D57CE817}" type="datetimeFigureOut">
              <a:rPr lang="en-US" smtClean="0"/>
              <a:pPr/>
              <a:t>5/3/2018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7" tIns="46589" rIns="93177" bIns="46589" rtlCol="0" anchor="b"/>
          <a:lstStyle>
            <a:lvl1pPr algn="r">
              <a:defRPr sz="1200"/>
            </a:lvl1pPr>
          </a:lstStyle>
          <a:p>
            <a:fld id="{B84325B3-1BB8-420E-9510-B85EF5144A78}" type="slidenum">
              <a:rPr lang="en-US" smtClean="0"/>
              <a:pPr/>
              <a:t>‹#›</a:t>
            </a:fld>
            <a:endParaRPr lang="en-US"/>
          </a:p>
        </p:txBody>
      </p:sp>
    </p:spTree>
    <p:extLst>
      <p:ext uri="{BB962C8B-B14F-4D97-AF65-F5344CB8AC3E}">
        <p14:creationId xmlns:p14="http://schemas.microsoft.com/office/powerpoint/2010/main" val="2418035182"/>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ORIGINAL</a:t>
            </a:r>
            <a:endParaRPr lang="en-US" dirty="0"/>
          </a:p>
        </p:txBody>
      </p:sp>
      <p:sp>
        <p:nvSpPr>
          <p:cNvPr id="4" name="Slide Number Placeholder 3"/>
          <p:cNvSpPr>
            <a:spLocks noGrp="1"/>
          </p:cNvSpPr>
          <p:nvPr>
            <p:ph type="sldNum" sz="quarter" idx="10"/>
          </p:nvPr>
        </p:nvSpPr>
        <p:spPr/>
        <p:txBody>
          <a:bodyPr/>
          <a:lstStyle/>
          <a:p>
            <a:fld id="{B84325B3-1BB8-420E-9510-B85EF5144A78}" type="slidenum">
              <a:rPr lang="en-US" smtClean="0"/>
              <a:pPr/>
              <a:t>1</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89087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Changed to gray/blue to match the front cover</a:t>
            </a:r>
            <a:r>
              <a:rPr lang="en-US" baseline="0" dirty="0" smtClean="0"/>
              <a:t> (cover)</a:t>
            </a:r>
            <a:endParaRPr lang="en-US" dirty="0"/>
          </a:p>
        </p:txBody>
      </p:sp>
      <p:sp>
        <p:nvSpPr>
          <p:cNvPr id="4" name="Slide Number Placeholder 3"/>
          <p:cNvSpPr>
            <a:spLocks noGrp="1"/>
          </p:cNvSpPr>
          <p:nvPr>
            <p:ph type="sldNum" sz="quarter" idx="10"/>
          </p:nvPr>
        </p:nvSpPr>
        <p:spPr/>
        <p:txBody>
          <a:bodyPr/>
          <a:lstStyle/>
          <a:p>
            <a:fld id="{B84325B3-1BB8-420E-9510-B85EF5144A78}" type="slidenum">
              <a:rPr lang="en-US" smtClean="0">
                <a:solidFill>
                  <a:prstClr val="black"/>
                </a:solidFill>
              </a:rPr>
              <a:pPr/>
              <a:t>2</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6030913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C4BD4A8-D6EC-44D7-9A01-BDA987D69171}" type="datetime1">
              <a:rPr lang="en-US" smtClean="0"/>
              <a:t>5/3/2018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441637-FCFF-4458-BA2D-4C0430CDC8A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606CCF-AFC1-424A-8FBE-8F0494EC3928}" type="datetime1">
              <a:rPr lang="en-US" smtClean="0"/>
              <a:t>5/3/2018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441637-FCFF-4458-BA2D-4C0430CDC8A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94EF10-8E8B-4FD4-B351-ED31A26DEEFD}" type="datetime1">
              <a:rPr lang="en-US" smtClean="0"/>
              <a:t>5/3/2018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441637-FCFF-4458-BA2D-4C0430CDC8A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B2ED13-2F43-4B0B-BA9C-3A1F4462C514}" type="datetime1">
              <a:rPr lang="en-US" smtClean="0"/>
              <a:t>5/3/2018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441637-FCFF-4458-BA2D-4C0430CDC8A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8BA3ED-F13D-4408-B859-B7F392693E06}" type="datetime1">
              <a:rPr lang="en-US" smtClean="0"/>
              <a:t>5/3/2018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441637-FCFF-4458-BA2D-4C0430CDC8A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7C0A1D0-0BFE-4A87-B884-8EED90EAF8A9}" type="datetime1">
              <a:rPr lang="en-US" smtClean="0"/>
              <a:t>5/3/2018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441637-FCFF-4458-BA2D-4C0430CDC8A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8BDCCC6-A3A2-420E-AFFF-BC1864DBB563}" type="datetime1">
              <a:rPr lang="en-US" smtClean="0"/>
              <a:t>5/3/2018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441637-FCFF-4458-BA2D-4C0430CDC8A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0D834D-52EF-4991-B66F-C5A5D05446F6}" type="datetime1">
              <a:rPr lang="en-US" smtClean="0"/>
              <a:t>5/3/2018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441637-FCFF-4458-BA2D-4C0430CDC8A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B9E14-ACB1-4AF9-9597-5ACA72C2DE73}" type="datetime1">
              <a:rPr lang="en-US" smtClean="0"/>
              <a:t>5/3/2018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441637-FCFF-4458-BA2D-4C0430CDC8A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708FB6-19E0-4E0C-8356-D9D32D6E67D3}" type="datetime1">
              <a:rPr lang="en-US" smtClean="0"/>
              <a:t>5/3/2018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441637-FCFF-4458-BA2D-4C0430CDC8A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98DD18-E1B2-4263-BE0E-8BAD0D584106}" type="datetime1">
              <a:rPr lang="en-US" smtClean="0"/>
              <a:t>5/3/2018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441637-FCFF-4458-BA2D-4C0430CDC8A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24643C-2BFB-476B-B056-272CAC6F32FB}" type="datetime1">
              <a:rPr lang="en-US" smtClean="0"/>
              <a:t>5/3/2018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441637-FCFF-4458-BA2D-4C0430CDC8A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gif"/><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jpe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166568" y="5361763"/>
            <a:ext cx="2819400" cy="777875"/>
          </a:xfrm>
          <a:prstGeom prst="rect">
            <a:avLst/>
          </a:prstGeom>
          <a:solidFill>
            <a:schemeClr val="bg1">
              <a:lumMod val="85000"/>
              <a:alpha val="72000"/>
            </a:schemeClr>
          </a:solidFill>
          <a:ln>
            <a:solidFill>
              <a:srgbClr val="808080"/>
            </a:solidFill>
          </a:ln>
        </p:spPr>
        <p:txBody>
          <a:bodyPr wrap="none" lIns="101882" tIns="50941" rIns="101882" bIns="50941" anchor="ctr"/>
          <a:lstStyle/>
          <a:p>
            <a:pPr algn="ctr" defTabSz="509412" fontAlgn="auto">
              <a:spcBef>
                <a:spcPts val="0"/>
              </a:spcBef>
              <a:spcAft>
                <a:spcPts val="0"/>
              </a:spcAft>
              <a:defRPr/>
            </a:pPr>
            <a:r>
              <a:rPr lang="en-US" sz="1600" b="1" dirty="0" smtClean="0">
                <a:latin typeface="Arial" panose="020B0604020202020204" pitchFamily="34" charset="0"/>
                <a:cs typeface="Arial" panose="020B0604020202020204" pitchFamily="34" charset="0"/>
              </a:rPr>
              <a:t>Economic Impact Analysis</a:t>
            </a:r>
          </a:p>
          <a:p>
            <a:pPr algn="ctr" defTabSz="509412" fontAlgn="auto">
              <a:spcBef>
                <a:spcPts val="0"/>
              </a:spcBef>
              <a:spcAft>
                <a:spcPts val="0"/>
              </a:spcAft>
              <a:defRPr/>
            </a:pPr>
            <a:endParaRPr lang="en-US" sz="1400" b="1" dirty="0" smtClean="0">
              <a:latin typeface="Arial" panose="020B0604020202020204" pitchFamily="34" charset="0"/>
              <a:cs typeface="Arial" panose="020B0604020202020204" pitchFamily="34" charset="0"/>
            </a:endParaRPr>
          </a:p>
          <a:p>
            <a:pPr algn="ctr" defTabSz="509412" fontAlgn="auto">
              <a:spcBef>
                <a:spcPts val="0"/>
              </a:spcBef>
              <a:spcAft>
                <a:spcPts val="0"/>
              </a:spcAft>
              <a:defRPr/>
            </a:pPr>
            <a:r>
              <a:rPr lang="en-US" sz="1400" b="1" dirty="0" smtClean="0">
                <a:latin typeface="Arial" panose="020B0604020202020204" pitchFamily="34" charset="0"/>
                <a:cs typeface="Arial" panose="020B0604020202020204" pitchFamily="34" charset="0"/>
              </a:rPr>
              <a:t>Quick </a:t>
            </a:r>
            <a:r>
              <a:rPr lang="en-US" sz="1400" b="1" dirty="0">
                <a:latin typeface="Arial" panose="020B0604020202020204" pitchFamily="34" charset="0"/>
                <a:cs typeface="Arial" panose="020B0604020202020204" pitchFamily="34" charset="0"/>
              </a:rPr>
              <a:t>Reference Tables</a:t>
            </a:r>
          </a:p>
        </p:txBody>
      </p:sp>
      <p:cxnSp>
        <p:nvCxnSpPr>
          <p:cNvPr id="8" name="Straight Connector 7"/>
          <p:cNvCxnSpPr/>
          <p:nvPr/>
        </p:nvCxnSpPr>
        <p:spPr>
          <a:xfrm rot="16200000" flipV="1">
            <a:off x="6734435" y="6711824"/>
            <a:ext cx="0" cy="0"/>
          </a:xfrm>
          <a:prstGeom prst="line">
            <a:avLst/>
          </a:prstGeom>
        </p:spPr>
        <p:style>
          <a:lnRef idx="2">
            <a:schemeClr val="accent1"/>
          </a:lnRef>
          <a:fillRef idx="0">
            <a:schemeClr val="accent1"/>
          </a:fillRef>
          <a:effectRef idx="1">
            <a:schemeClr val="accent1"/>
          </a:effectRef>
          <a:fontRef idx="minor">
            <a:schemeClr val="tx1"/>
          </a:fontRef>
        </p:style>
      </p:cxnSp>
      <p:sp>
        <p:nvSpPr>
          <p:cNvPr id="11" name="TextBox 14"/>
          <p:cNvSpPr txBox="1">
            <a:spLocks noChangeArrowheads="1"/>
          </p:cNvSpPr>
          <p:nvPr/>
        </p:nvSpPr>
        <p:spPr bwMode="auto">
          <a:xfrm>
            <a:off x="6096000" y="6054948"/>
            <a:ext cx="3608199" cy="656875"/>
          </a:xfrm>
          <a:prstGeom prst="rect">
            <a:avLst/>
          </a:prstGeom>
          <a:noFill/>
          <a:ln w="9525">
            <a:noFill/>
            <a:miter lim="800000"/>
            <a:headEnd/>
            <a:tailEnd/>
          </a:ln>
        </p:spPr>
        <p:txBody>
          <a:bodyPr wrap="square" lIns="101882" tIns="50941" rIns="101882" bIns="50941">
            <a:spAutoFit/>
          </a:bodyPr>
          <a:lstStyle/>
          <a:p>
            <a:endParaRPr lang="en-US" sz="1200" dirty="0">
              <a:solidFill>
                <a:schemeClr val="tx1">
                  <a:lumMod val="75000"/>
                  <a:lumOff val="25000"/>
                </a:schemeClr>
              </a:solidFill>
              <a:latin typeface="Eras Bold ITC" pitchFamily="34" charset="0"/>
              <a:ea typeface="Bank Gothic" pitchFamily="-108" charset="0"/>
              <a:cs typeface="Times New Roman" pitchFamily="18" charset="0"/>
            </a:endParaRPr>
          </a:p>
          <a:p>
            <a:r>
              <a:rPr lang="en-US" sz="1200" dirty="0" smtClean="0">
                <a:solidFill>
                  <a:schemeClr val="tx1">
                    <a:lumMod val="75000"/>
                    <a:lumOff val="25000"/>
                  </a:schemeClr>
                </a:solidFill>
                <a:latin typeface="Eras Bold ITC" pitchFamily="34" charset="0"/>
                <a:ea typeface="Bank Gothic" pitchFamily="-108" charset="0"/>
                <a:cs typeface="Times New Roman" pitchFamily="18" charset="0"/>
              </a:rPr>
              <a:t>   99</a:t>
            </a:r>
            <a:r>
              <a:rPr lang="en-US" sz="1200" baseline="30000" dirty="0" smtClean="0">
                <a:solidFill>
                  <a:schemeClr val="tx1">
                    <a:lumMod val="75000"/>
                    <a:lumOff val="25000"/>
                  </a:schemeClr>
                </a:solidFill>
                <a:latin typeface="Eras Bold ITC" pitchFamily="34" charset="0"/>
                <a:ea typeface="Bank Gothic" pitchFamily="-108" charset="0"/>
                <a:cs typeface="Times New Roman" pitchFamily="18" charset="0"/>
              </a:rPr>
              <a:t>th</a:t>
            </a:r>
            <a:r>
              <a:rPr lang="en-US" sz="1200" dirty="0" smtClean="0">
                <a:solidFill>
                  <a:schemeClr val="tx1">
                    <a:lumMod val="75000"/>
                    <a:lumOff val="25000"/>
                  </a:schemeClr>
                </a:solidFill>
                <a:latin typeface="Eras Bold ITC" pitchFamily="34" charset="0"/>
                <a:ea typeface="Bank Gothic" pitchFamily="-108" charset="0"/>
                <a:cs typeface="Times New Roman" pitchFamily="18" charset="0"/>
              </a:rPr>
              <a:t> </a:t>
            </a:r>
            <a:r>
              <a:rPr lang="en-US" sz="1200" dirty="0" smtClean="0">
                <a:solidFill>
                  <a:schemeClr val="tx1">
                    <a:lumMod val="75000"/>
                    <a:lumOff val="25000"/>
                  </a:schemeClr>
                </a:solidFill>
                <a:latin typeface="Arial Black" pitchFamily="34" charset="0"/>
                <a:ea typeface="Bank Gothic" pitchFamily="-108" charset="0"/>
                <a:cs typeface="Times New Roman" pitchFamily="18" charset="0"/>
              </a:rPr>
              <a:t>COMPTROLLER SQUADRON</a:t>
            </a:r>
            <a:endParaRPr lang="en-US" sz="1200" dirty="0" smtClean="0">
              <a:solidFill>
                <a:schemeClr val="tx1">
                  <a:lumMod val="75000"/>
                  <a:lumOff val="25000"/>
                </a:schemeClr>
              </a:solidFill>
              <a:latin typeface="Arial Black" pitchFamily="34" charset="0"/>
              <a:ea typeface="Monotype Corsiva" pitchFamily="66" charset="0"/>
              <a:cs typeface="Times New Roman" pitchFamily="18" charset="0"/>
            </a:endParaRPr>
          </a:p>
          <a:p>
            <a:endParaRPr lang="en-US" sz="1200" dirty="0">
              <a:solidFill>
                <a:schemeClr val="tx1">
                  <a:lumMod val="75000"/>
                  <a:lumOff val="25000"/>
                </a:schemeClr>
              </a:solidFill>
              <a:latin typeface="Eras Bold ITC" pitchFamily="34" charset="0"/>
              <a:cs typeface="Times New Roman" pitchFamily="18" charset="0"/>
            </a:endParaRPr>
          </a:p>
        </p:txBody>
      </p:sp>
      <p:sp>
        <p:nvSpPr>
          <p:cNvPr id="16" name="TextBox 28"/>
          <p:cNvSpPr txBox="1">
            <a:spLocks noChangeArrowheads="1"/>
          </p:cNvSpPr>
          <p:nvPr/>
        </p:nvSpPr>
        <p:spPr bwMode="auto">
          <a:xfrm>
            <a:off x="2895600" y="4267200"/>
            <a:ext cx="3200400" cy="1169551"/>
          </a:xfrm>
          <a:prstGeom prst="rect">
            <a:avLst/>
          </a:prstGeom>
          <a:noFill/>
          <a:ln w="9525">
            <a:noFill/>
            <a:miter lim="800000"/>
            <a:headEnd/>
            <a:tailEnd/>
          </a:ln>
        </p:spPr>
        <p:txBody>
          <a:bodyPr wrap="square">
            <a:spAutoFit/>
          </a:bodyPr>
          <a:lstStyle/>
          <a:p>
            <a:pPr algn="ctr"/>
            <a:r>
              <a:rPr lang="en-US" sz="1400" b="1" spc="20" dirty="0">
                <a:solidFill>
                  <a:schemeClr val="tx1">
                    <a:lumMod val="75000"/>
                    <a:lumOff val="25000"/>
                  </a:schemeClr>
                </a:solidFill>
                <a:effectLst>
                  <a:innerShdw blurRad="114300">
                    <a:prstClr val="black"/>
                  </a:innerShdw>
                </a:effectLst>
                <a:latin typeface="Eras Bold ITC" panose="020B0907030504020204" pitchFamily="34" charset="0"/>
                <a:cs typeface="Times New Roman" pitchFamily="18" charset="0"/>
              </a:rPr>
              <a:t>Nellis Air Force </a:t>
            </a:r>
            <a:r>
              <a:rPr lang="en-US" sz="1400" b="1" spc="20" dirty="0" smtClean="0">
                <a:solidFill>
                  <a:schemeClr val="tx1">
                    <a:lumMod val="75000"/>
                    <a:lumOff val="25000"/>
                  </a:schemeClr>
                </a:solidFill>
                <a:effectLst>
                  <a:innerShdw blurRad="114300">
                    <a:prstClr val="black"/>
                  </a:innerShdw>
                </a:effectLst>
                <a:latin typeface="Eras Bold ITC" panose="020B0907030504020204" pitchFamily="34" charset="0"/>
                <a:cs typeface="Times New Roman" pitchFamily="18" charset="0"/>
              </a:rPr>
              <a:t>Base</a:t>
            </a:r>
          </a:p>
          <a:p>
            <a:pPr algn="ctr"/>
            <a:endParaRPr lang="en-US" sz="1400" b="1" spc="20" dirty="0" smtClean="0">
              <a:solidFill>
                <a:schemeClr val="tx1">
                  <a:lumMod val="75000"/>
                  <a:lumOff val="25000"/>
                </a:schemeClr>
              </a:solidFill>
              <a:effectLst>
                <a:innerShdw blurRad="114300">
                  <a:prstClr val="black"/>
                </a:innerShdw>
              </a:effectLst>
              <a:latin typeface="Eras Bold ITC" panose="020B0907030504020204" pitchFamily="34" charset="0"/>
              <a:cs typeface="Times New Roman" pitchFamily="18" charset="0"/>
            </a:endParaRPr>
          </a:p>
          <a:p>
            <a:pPr algn="ctr"/>
            <a:r>
              <a:rPr lang="en-US" sz="1400" b="1" spc="20" dirty="0" smtClean="0">
                <a:solidFill>
                  <a:schemeClr val="tx1">
                    <a:lumMod val="75000"/>
                    <a:lumOff val="25000"/>
                  </a:schemeClr>
                </a:solidFill>
                <a:effectLst>
                  <a:innerShdw blurRad="114300">
                    <a:prstClr val="black"/>
                  </a:innerShdw>
                </a:effectLst>
                <a:latin typeface="Eras Bold ITC" panose="020B0907030504020204" pitchFamily="34" charset="0"/>
                <a:cs typeface="Times New Roman" pitchFamily="18" charset="0"/>
              </a:rPr>
              <a:t>Creech Air Force Base</a:t>
            </a:r>
          </a:p>
          <a:p>
            <a:pPr algn="ctr"/>
            <a:endParaRPr lang="en-US" sz="1400" b="1" spc="20" dirty="0" smtClean="0">
              <a:solidFill>
                <a:schemeClr val="tx1">
                  <a:lumMod val="75000"/>
                  <a:lumOff val="25000"/>
                </a:schemeClr>
              </a:solidFill>
              <a:effectLst>
                <a:innerShdw blurRad="114300">
                  <a:prstClr val="black"/>
                </a:innerShdw>
              </a:effectLst>
              <a:latin typeface="Eras Bold ITC" panose="020B0907030504020204" pitchFamily="34" charset="0"/>
              <a:cs typeface="Times New Roman" pitchFamily="18" charset="0"/>
            </a:endParaRPr>
          </a:p>
          <a:p>
            <a:pPr algn="ctr"/>
            <a:r>
              <a:rPr lang="en-US" sz="1400" b="1" spc="20" dirty="0" smtClean="0">
                <a:solidFill>
                  <a:schemeClr val="tx1">
                    <a:lumMod val="75000"/>
                    <a:lumOff val="25000"/>
                  </a:schemeClr>
                </a:solidFill>
                <a:effectLst>
                  <a:innerShdw blurRad="114300">
                    <a:prstClr val="black"/>
                  </a:innerShdw>
                </a:effectLst>
                <a:latin typeface="Eras Bold ITC" panose="020B0907030504020204" pitchFamily="34" charset="0"/>
                <a:cs typeface="Times New Roman" pitchFamily="18" charset="0"/>
              </a:rPr>
              <a:t>Nevada Test and Training Range</a:t>
            </a:r>
            <a:endParaRPr lang="en-US" sz="1400" b="1" spc="20" dirty="0">
              <a:solidFill>
                <a:schemeClr val="tx1">
                  <a:lumMod val="75000"/>
                  <a:lumOff val="25000"/>
                </a:schemeClr>
              </a:solidFill>
              <a:effectLst>
                <a:innerShdw blurRad="114300">
                  <a:prstClr val="black"/>
                </a:innerShdw>
              </a:effectLst>
              <a:latin typeface="Eras Bold ITC" panose="020B0907030504020204" pitchFamily="34" charset="0"/>
              <a:cs typeface="Times New Roman" pitchFamily="18" charset="0"/>
            </a:endParaRPr>
          </a:p>
        </p:txBody>
      </p:sp>
      <p:sp>
        <p:nvSpPr>
          <p:cNvPr id="15" name="TextBox 9"/>
          <p:cNvSpPr txBox="1">
            <a:spLocks noChangeArrowheads="1"/>
          </p:cNvSpPr>
          <p:nvPr/>
        </p:nvSpPr>
        <p:spPr bwMode="auto">
          <a:xfrm>
            <a:off x="7010400" y="152400"/>
            <a:ext cx="2133600" cy="933874"/>
          </a:xfrm>
          <a:prstGeom prst="rect">
            <a:avLst/>
          </a:prstGeom>
          <a:noFill/>
          <a:ln w="9525">
            <a:noFill/>
            <a:miter lim="800000"/>
            <a:headEnd/>
            <a:tailEnd/>
          </a:ln>
        </p:spPr>
        <p:txBody>
          <a:bodyPr wrap="square" lIns="101882" tIns="50941" rIns="101882" bIns="50941">
            <a:spAutoFit/>
          </a:bodyPr>
          <a:lstStyle/>
          <a:p>
            <a:pPr algn="r" defTabSz="509412" fontAlgn="auto">
              <a:spcBef>
                <a:spcPts val="0"/>
              </a:spcBef>
              <a:spcAft>
                <a:spcPts val="0"/>
              </a:spcAft>
              <a:defRPr/>
            </a:pPr>
            <a:r>
              <a:rPr lang="en-US" dirty="0" smtClean="0">
                <a:ln w="18415" cmpd="sng">
                  <a:solidFill>
                    <a:srgbClr val="FFFFFF"/>
                  </a:solidFill>
                  <a:prstDash val="solid"/>
                </a:ln>
                <a:solidFill>
                  <a:srgbClr val="FFFFFF"/>
                </a:solidFill>
                <a:effectLst>
                  <a:outerShdw blurRad="38100" dist="38100" dir="2700000" algn="tl">
                    <a:srgbClr val="000000">
                      <a:alpha val="43137"/>
                    </a:srgbClr>
                  </a:outerShdw>
                </a:effectLst>
                <a:latin typeface="Eras Bold ITC" panose="020B0907030504020204" pitchFamily="34" charset="0"/>
                <a:cs typeface="Times New Roman" pitchFamily="18" charset="0"/>
              </a:rPr>
              <a:t>FISCAL  </a:t>
            </a:r>
            <a:r>
              <a:rPr lang="en-US" dirty="0">
                <a:ln w="18415" cmpd="sng">
                  <a:solidFill>
                    <a:srgbClr val="FFFFFF"/>
                  </a:solidFill>
                  <a:prstDash val="solid"/>
                </a:ln>
                <a:solidFill>
                  <a:srgbClr val="FFFFFF"/>
                </a:solidFill>
                <a:effectLst>
                  <a:outerShdw blurRad="38100" dist="38100" dir="2700000" algn="tl">
                    <a:srgbClr val="000000">
                      <a:alpha val="43137"/>
                    </a:srgbClr>
                  </a:outerShdw>
                </a:effectLst>
                <a:latin typeface="Eras Bold ITC" panose="020B0907030504020204" pitchFamily="34" charset="0"/>
                <a:cs typeface="Times New Roman" pitchFamily="18" charset="0"/>
              </a:rPr>
              <a:t>YEAR</a:t>
            </a:r>
          </a:p>
          <a:p>
            <a:pPr algn="r" defTabSz="509412" fontAlgn="auto">
              <a:spcBef>
                <a:spcPts val="0"/>
              </a:spcBef>
              <a:spcAft>
                <a:spcPts val="0"/>
              </a:spcAft>
              <a:defRPr/>
            </a:pPr>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Eras Bold ITC" panose="020B0907030504020204" pitchFamily="34" charset="0"/>
                <a:cs typeface="Times New Roman" pitchFamily="18" charset="0"/>
              </a:rPr>
              <a:t>2017</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Eras Bold ITC" panose="020B0907030504020204" pitchFamily="34" charset="0"/>
              <a:cs typeface="Times New Roman" pitchFamily="18" charset="0"/>
            </a:endParaRPr>
          </a:p>
        </p:txBody>
      </p:sp>
      <p:pic>
        <p:nvPicPr>
          <p:cNvPr id="20" name="Content Placeholder 3" descr="USAFWC Emblem copy.gif"/>
          <p:cNvPicPr>
            <a:picLocks noChangeAspect="1"/>
          </p:cNvPicPr>
          <p:nvPr/>
        </p:nvPicPr>
        <p:blipFill>
          <a:blip r:embed="rId3" cstate="print"/>
          <a:stretch>
            <a:fillRect/>
          </a:stretch>
        </p:blipFill>
        <p:spPr>
          <a:xfrm>
            <a:off x="6248399" y="228600"/>
            <a:ext cx="857674" cy="857674"/>
          </a:xfrm>
          <a:prstGeom prst="rect">
            <a:avLst/>
          </a:prstGeom>
        </p:spPr>
      </p:pic>
      <p:sp>
        <p:nvSpPr>
          <p:cNvPr id="22" name="TextBox 21"/>
          <p:cNvSpPr txBox="1"/>
          <p:nvPr/>
        </p:nvSpPr>
        <p:spPr>
          <a:xfrm>
            <a:off x="152400" y="381000"/>
            <a:ext cx="2484437" cy="6304575"/>
          </a:xfrm>
          <a:prstGeom prst="rect">
            <a:avLst/>
          </a:prstGeom>
          <a:noFill/>
        </p:spPr>
        <p:txBody>
          <a:bodyPr wrap="square" lIns="101882" tIns="50941" rIns="101882" bIns="50941">
            <a:spAutoFit/>
          </a:bodyPr>
          <a:lstStyle/>
          <a:p>
            <a:pPr algn="just" defTabSz="509412">
              <a:defRPr/>
            </a:pPr>
            <a:r>
              <a:rPr lang="en-US" sz="1100" dirty="0" smtClean="0">
                <a:latin typeface="Times New Roman" pitchFamily="18" charset="0"/>
                <a:cs typeface="Times New Roman" pitchFamily="18" charset="0"/>
              </a:rPr>
              <a:t>Nellis Air Force Base (AFB) and Creech  </a:t>
            </a:r>
            <a:r>
              <a:rPr lang="en-US" sz="1120" dirty="0" smtClean="0">
                <a:latin typeface="Times New Roman" pitchFamily="18" charset="0"/>
                <a:cs typeface="Times New Roman" pitchFamily="18" charset="0"/>
              </a:rPr>
              <a:t>AFB </a:t>
            </a:r>
            <a:r>
              <a:rPr lang="en-US" sz="1120" dirty="0">
                <a:latin typeface="Times New Roman" pitchFamily="18" charset="0"/>
                <a:cs typeface="Times New Roman" pitchFamily="18" charset="0"/>
              </a:rPr>
              <a:t>have played important roles in southern Nevada since the early 1940s.  Nellis AFB has a primary mission of training military personnel to fly, fight, and win utilizing the </a:t>
            </a:r>
            <a:r>
              <a:rPr lang="en-US" sz="1120" dirty="0" smtClean="0">
                <a:latin typeface="Times New Roman" pitchFamily="18" charset="0"/>
                <a:cs typeface="Times New Roman" pitchFamily="18" charset="0"/>
              </a:rPr>
              <a:t>2.9 million-acre </a:t>
            </a:r>
            <a:r>
              <a:rPr lang="en-US" sz="1120" dirty="0">
                <a:latin typeface="Times New Roman" pitchFamily="18" charset="0"/>
                <a:cs typeface="Times New Roman" pitchFamily="18" charset="0"/>
              </a:rPr>
              <a:t>Nevada Test and Training Range. </a:t>
            </a:r>
            <a:endParaRPr lang="en-US" sz="1120" dirty="0" smtClean="0">
              <a:latin typeface="Times New Roman" pitchFamily="18" charset="0"/>
              <a:cs typeface="Times New Roman" pitchFamily="18" charset="0"/>
            </a:endParaRPr>
          </a:p>
          <a:p>
            <a:pPr algn="just" defTabSz="509412" fontAlgn="auto">
              <a:spcBef>
                <a:spcPts val="0"/>
              </a:spcBef>
              <a:spcAft>
                <a:spcPts val="0"/>
              </a:spcAft>
              <a:defRPr/>
            </a:pPr>
            <a:endParaRPr lang="en-US" sz="1120" dirty="0" smtClean="0">
              <a:latin typeface="Times New Roman" pitchFamily="18" charset="0"/>
              <a:cs typeface="Times New Roman" pitchFamily="18" charset="0"/>
            </a:endParaRPr>
          </a:p>
          <a:p>
            <a:pPr algn="just" defTabSz="509412" fontAlgn="auto">
              <a:spcBef>
                <a:spcPts val="0"/>
              </a:spcBef>
              <a:spcAft>
                <a:spcPts val="0"/>
              </a:spcAft>
              <a:defRPr/>
            </a:pPr>
            <a:r>
              <a:rPr lang="en-US" sz="1120" dirty="0" smtClean="0">
                <a:latin typeface="Times New Roman" pitchFamily="18" charset="0"/>
                <a:cs typeface="Times New Roman" pitchFamily="18" charset="0"/>
              </a:rPr>
              <a:t>In </a:t>
            </a:r>
            <a:r>
              <a:rPr lang="en-US" sz="1120" dirty="0">
                <a:latin typeface="Times New Roman" pitchFamily="18" charset="0"/>
                <a:cs typeface="Times New Roman" pitchFamily="18" charset="0"/>
              </a:rPr>
              <a:t>January 2015, </a:t>
            </a:r>
            <a:r>
              <a:rPr lang="en-US" sz="1120" dirty="0" smtClean="0">
                <a:latin typeface="Times New Roman" pitchFamily="18" charset="0"/>
                <a:cs typeface="Times New Roman" pitchFamily="18" charset="0"/>
              </a:rPr>
              <a:t>Nellis – the leader </a:t>
            </a:r>
            <a:r>
              <a:rPr lang="en-US" sz="1120" dirty="0">
                <a:latin typeface="Times New Roman" pitchFamily="18" charset="0"/>
                <a:cs typeface="Times New Roman" pitchFamily="18" charset="0"/>
              </a:rPr>
              <a:t>in combat aircrew training in the </a:t>
            </a:r>
            <a:r>
              <a:rPr lang="en-US" sz="1120" dirty="0" smtClean="0">
                <a:latin typeface="Times New Roman" pitchFamily="18" charset="0"/>
                <a:cs typeface="Times New Roman" pitchFamily="18" charset="0"/>
              </a:rPr>
              <a:t>U. S. </a:t>
            </a:r>
            <a:r>
              <a:rPr lang="en-US" sz="1120" dirty="0">
                <a:latin typeface="Times New Roman" pitchFamily="18" charset="0"/>
                <a:cs typeface="Times New Roman" pitchFamily="18" charset="0"/>
              </a:rPr>
              <a:t>Air </a:t>
            </a:r>
            <a:r>
              <a:rPr lang="en-US" sz="1120" dirty="0" smtClean="0">
                <a:latin typeface="Times New Roman" pitchFamily="18" charset="0"/>
                <a:cs typeface="Times New Roman" pitchFamily="18" charset="0"/>
              </a:rPr>
              <a:t>Force – welcomed its first F-35 Lightning II, the latest fifth-generation stealth multirole fighter, while </a:t>
            </a:r>
            <a:r>
              <a:rPr lang="en-US" sz="1120" dirty="0">
                <a:latin typeface="Times New Roman" pitchFamily="18" charset="0"/>
                <a:cs typeface="Times New Roman" pitchFamily="18" charset="0"/>
              </a:rPr>
              <a:t>Creech </a:t>
            </a:r>
            <a:r>
              <a:rPr lang="en-US" sz="1120" dirty="0" smtClean="0">
                <a:latin typeface="Times New Roman" pitchFamily="18" charset="0"/>
                <a:cs typeface="Times New Roman" pitchFamily="18" charset="0"/>
              </a:rPr>
              <a:t>continues to be a pivotal resource in the fight continuously tasked by our nation’s leadership.   From extensive combat operations to quick reaction humanitarian missions, the latest satellite technology allows Creech Airmen to fly remotely piloted aircraft locally and around the globe. </a:t>
            </a:r>
          </a:p>
          <a:p>
            <a:pPr algn="just" defTabSz="509412" fontAlgn="auto">
              <a:spcBef>
                <a:spcPts val="0"/>
              </a:spcBef>
              <a:spcAft>
                <a:spcPts val="0"/>
              </a:spcAft>
              <a:defRPr/>
            </a:pPr>
            <a:endParaRPr lang="en-US" sz="1120" dirty="0" smtClean="0">
              <a:latin typeface="Times New Roman" pitchFamily="18" charset="0"/>
              <a:cs typeface="Times New Roman" pitchFamily="18" charset="0"/>
            </a:endParaRPr>
          </a:p>
          <a:p>
            <a:pPr algn="just" defTabSz="509412" fontAlgn="auto">
              <a:spcBef>
                <a:spcPts val="0"/>
              </a:spcBef>
              <a:spcAft>
                <a:spcPts val="0"/>
              </a:spcAft>
              <a:defRPr/>
            </a:pPr>
            <a:r>
              <a:rPr lang="en-US" sz="1120" dirty="0" smtClean="0">
                <a:latin typeface="Times New Roman" pitchFamily="18" charset="0"/>
                <a:cs typeface="Times New Roman" pitchFamily="18" charset="0"/>
              </a:rPr>
              <a:t>In order to support these diverse, complex </a:t>
            </a:r>
            <a:r>
              <a:rPr lang="en-US" sz="1120" dirty="0">
                <a:latin typeface="Times New Roman" pitchFamily="18" charset="0"/>
                <a:cs typeface="Times New Roman" pitchFamily="18" charset="0"/>
              </a:rPr>
              <a:t>missions, the installations are home to the largest civil engineer, communications, </a:t>
            </a:r>
            <a:r>
              <a:rPr lang="en-US" sz="1120" dirty="0" smtClean="0">
                <a:latin typeface="Times New Roman" pitchFamily="18" charset="0"/>
                <a:cs typeface="Times New Roman" pitchFamily="18" charset="0"/>
              </a:rPr>
              <a:t>logistics </a:t>
            </a:r>
            <a:r>
              <a:rPr lang="en-US" sz="1120" dirty="0">
                <a:latin typeface="Times New Roman" pitchFamily="18" charset="0"/>
                <a:cs typeface="Times New Roman" pitchFamily="18" charset="0"/>
              </a:rPr>
              <a:t>readiness, and force support </a:t>
            </a:r>
            <a:r>
              <a:rPr lang="en-US" sz="1120" dirty="0" smtClean="0">
                <a:latin typeface="Times New Roman" pitchFamily="18" charset="0"/>
                <a:cs typeface="Times New Roman" pitchFamily="18" charset="0"/>
              </a:rPr>
              <a:t>squadrons, as well as the largest medical center, in </a:t>
            </a:r>
            <a:r>
              <a:rPr lang="en-US" sz="1120" dirty="0">
                <a:latin typeface="Times New Roman" pitchFamily="18" charset="0"/>
                <a:cs typeface="Times New Roman" pitchFamily="18" charset="0"/>
              </a:rPr>
              <a:t>Air Combat </a:t>
            </a:r>
            <a:r>
              <a:rPr lang="en-US" sz="1120" dirty="0" smtClean="0">
                <a:latin typeface="Times New Roman" pitchFamily="18" charset="0"/>
                <a:cs typeface="Times New Roman" pitchFamily="18" charset="0"/>
              </a:rPr>
              <a:t>Command.  </a:t>
            </a:r>
            <a:r>
              <a:rPr lang="en-US" sz="1120" dirty="0">
                <a:latin typeface="Times New Roman" pitchFamily="18" charset="0"/>
                <a:cs typeface="Times New Roman" pitchFamily="18" charset="0"/>
              </a:rPr>
              <a:t>This Economic Impact Analysis provides information about </a:t>
            </a:r>
            <a:r>
              <a:rPr lang="en-US" sz="1120" dirty="0" smtClean="0">
                <a:latin typeface="Times New Roman" pitchFamily="18" charset="0"/>
                <a:cs typeface="Times New Roman" pitchFamily="18" charset="0"/>
              </a:rPr>
              <a:t>Nellis’, Creech’s, and NTTR’s </a:t>
            </a:r>
            <a:r>
              <a:rPr lang="en-US" sz="1120" dirty="0">
                <a:latin typeface="Times New Roman" pitchFamily="18" charset="0"/>
                <a:cs typeface="Times New Roman" pitchFamily="18" charset="0"/>
              </a:rPr>
              <a:t>impact on the local economy.  It provides the reader with a better understanding of how important the bases are to southern </a:t>
            </a:r>
            <a:r>
              <a:rPr lang="en-US" sz="1120" dirty="0" smtClean="0">
                <a:latin typeface="Times New Roman" pitchFamily="18" charset="0"/>
                <a:cs typeface="Times New Roman" pitchFamily="18" charset="0"/>
              </a:rPr>
              <a:t>Nevada and </a:t>
            </a:r>
            <a:r>
              <a:rPr lang="en-US" sz="1120" dirty="0">
                <a:latin typeface="Times New Roman" pitchFamily="18" charset="0"/>
                <a:cs typeface="Times New Roman" pitchFamily="18" charset="0"/>
              </a:rPr>
              <a:t>their neighboring communities.</a:t>
            </a:r>
          </a:p>
        </p:txBody>
      </p:sp>
      <p:pic>
        <p:nvPicPr>
          <p:cNvPr id="25"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31785"/>
          <a:stretch/>
        </p:blipFill>
        <p:spPr bwMode="auto">
          <a:xfrm>
            <a:off x="3390900" y="5638800"/>
            <a:ext cx="2209800" cy="1001677"/>
          </a:xfrm>
          <a:prstGeom prst="rect">
            <a:avLst/>
          </a:prstGeom>
          <a:ln>
            <a:noFill/>
          </a:ln>
          <a:effectLst>
            <a:outerShdw blurRad="190500" algn="tl" rotWithShape="0">
              <a:srgbClr val="000000">
                <a:alpha val="70000"/>
              </a:srgbClr>
            </a:outerShdw>
          </a:effectLst>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6221842" y="1226982"/>
            <a:ext cx="2797870" cy="217451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4220" t="7710" r="19371"/>
          <a:stretch/>
        </p:blipFill>
        <p:spPr bwMode="auto">
          <a:xfrm>
            <a:off x="4801378" y="228600"/>
            <a:ext cx="1066022" cy="1447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11855"/>
          <a:stretch/>
        </p:blipFill>
        <p:spPr bwMode="auto">
          <a:xfrm>
            <a:off x="3048000" y="228600"/>
            <a:ext cx="1753378" cy="1383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48001" y="1612460"/>
            <a:ext cx="2819400" cy="1511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48000" y="3083169"/>
            <a:ext cx="2819401" cy="1050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28"/>
          <p:cNvSpPr txBox="1">
            <a:spLocks noChangeArrowheads="1"/>
          </p:cNvSpPr>
          <p:nvPr/>
        </p:nvSpPr>
        <p:spPr bwMode="auto">
          <a:xfrm>
            <a:off x="5976068" y="3542201"/>
            <a:ext cx="3200400" cy="1169551"/>
          </a:xfrm>
          <a:prstGeom prst="rect">
            <a:avLst/>
          </a:prstGeom>
          <a:noFill/>
          <a:ln w="9525">
            <a:noFill/>
            <a:miter lim="800000"/>
            <a:headEnd/>
            <a:tailEnd/>
          </a:ln>
        </p:spPr>
        <p:txBody>
          <a:bodyPr wrap="square">
            <a:spAutoFit/>
          </a:bodyPr>
          <a:lstStyle/>
          <a:p>
            <a:pPr algn="ctr"/>
            <a:r>
              <a:rPr lang="en-US" sz="1400" b="1" spc="20" dirty="0">
                <a:solidFill>
                  <a:schemeClr val="tx1">
                    <a:lumMod val="75000"/>
                    <a:lumOff val="25000"/>
                  </a:schemeClr>
                </a:solidFill>
                <a:effectLst>
                  <a:innerShdw blurRad="114300">
                    <a:prstClr val="black"/>
                  </a:innerShdw>
                </a:effectLst>
                <a:latin typeface="Eras Bold ITC" panose="020B0907030504020204" pitchFamily="34" charset="0"/>
                <a:cs typeface="Times New Roman" pitchFamily="18" charset="0"/>
              </a:rPr>
              <a:t>Nellis Air Force </a:t>
            </a:r>
            <a:r>
              <a:rPr lang="en-US" sz="1400" b="1" spc="20" dirty="0" smtClean="0">
                <a:solidFill>
                  <a:schemeClr val="tx1">
                    <a:lumMod val="75000"/>
                    <a:lumOff val="25000"/>
                  </a:schemeClr>
                </a:solidFill>
                <a:effectLst>
                  <a:innerShdw blurRad="114300">
                    <a:prstClr val="black"/>
                  </a:innerShdw>
                </a:effectLst>
                <a:latin typeface="Eras Bold ITC" panose="020B0907030504020204" pitchFamily="34" charset="0"/>
                <a:cs typeface="Times New Roman" pitchFamily="18" charset="0"/>
              </a:rPr>
              <a:t>Base</a:t>
            </a:r>
          </a:p>
          <a:p>
            <a:pPr algn="ctr"/>
            <a:endParaRPr lang="en-US" sz="1400" b="1" spc="20" dirty="0" smtClean="0">
              <a:solidFill>
                <a:schemeClr val="tx1">
                  <a:lumMod val="75000"/>
                  <a:lumOff val="25000"/>
                </a:schemeClr>
              </a:solidFill>
              <a:effectLst>
                <a:innerShdw blurRad="114300">
                  <a:prstClr val="black"/>
                </a:innerShdw>
              </a:effectLst>
              <a:latin typeface="Eras Bold ITC" panose="020B0907030504020204" pitchFamily="34" charset="0"/>
              <a:cs typeface="Times New Roman" pitchFamily="18" charset="0"/>
            </a:endParaRPr>
          </a:p>
          <a:p>
            <a:pPr algn="ctr"/>
            <a:r>
              <a:rPr lang="en-US" sz="1400" b="1" spc="20" dirty="0" smtClean="0">
                <a:solidFill>
                  <a:schemeClr val="tx1">
                    <a:lumMod val="75000"/>
                    <a:lumOff val="25000"/>
                  </a:schemeClr>
                </a:solidFill>
                <a:effectLst>
                  <a:innerShdw blurRad="114300">
                    <a:prstClr val="black"/>
                  </a:innerShdw>
                </a:effectLst>
                <a:latin typeface="Eras Bold ITC" panose="020B0907030504020204" pitchFamily="34" charset="0"/>
                <a:cs typeface="Times New Roman" pitchFamily="18" charset="0"/>
              </a:rPr>
              <a:t>Creech Air Force Base</a:t>
            </a:r>
          </a:p>
          <a:p>
            <a:pPr algn="ctr"/>
            <a:endParaRPr lang="en-US" sz="1400" b="1" spc="20" dirty="0" smtClean="0">
              <a:solidFill>
                <a:schemeClr val="tx1">
                  <a:lumMod val="75000"/>
                  <a:lumOff val="25000"/>
                </a:schemeClr>
              </a:solidFill>
              <a:effectLst>
                <a:innerShdw blurRad="114300">
                  <a:prstClr val="black"/>
                </a:innerShdw>
              </a:effectLst>
              <a:latin typeface="Eras Bold ITC" panose="020B0907030504020204" pitchFamily="34" charset="0"/>
              <a:cs typeface="Times New Roman" pitchFamily="18" charset="0"/>
            </a:endParaRPr>
          </a:p>
          <a:p>
            <a:pPr algn="ctr"/>
            <a:r>
              <a:rPr lang="en-US" sz="1400" b="1" spc="20" dirty="0" smtClean="0">
                <a:solidFill>
                  <a:schemeClr val="tx1">
                    <a:lumMod val="75000"/>
                    <a:lumOff val="25000"/>
                  </a:schemeClr>
                </a:solidFill>
                <a:effectLst>
                  <a:innerShdw blurRad="114300">
                    <a:prstClr val="black"/>
                  </a:innerShdw>
                </a:effectLst>
                <a:latin typeface="Eras Bold ITC" panose="020B0907030504020204" pitchFamily="34" charset="0"/>
                <a:cs typeface="Times New Roman" pitchFamily="18" charset="0"/>
              </a:rPr>
              <a:t>Nevada Test and Training Range</a:t>
            </a:r>
            <a:endParaRPr lang="en-US" sz="1400" b="1" spc="20" dirty="0">
              <a:solidFill>
                <a:schemeClr val="tx1">
                  <a:lumMod val="75000"/>
                  <a:lumOff val="25000"/>
                </a:schemeClr>
              </a:solidFill>
              <a:effectLst>
                <a:innerShdw blurRad="114300">
                  <a:prstClr val="black"/>
                </a:innerShdw>
              </a:effectLst>
              <a:latin typeface="Eras Bold ITC" panose="020B0907030504020204"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descr="100929-F-0528C-001.jpg"/>
          <p:cNvPicPr>
            <a:picLocks noChangeAspect="1"/>
          </p:cNvPicPr>
          <p:nvPr/>
        </p:nvPicPr>
        <p:blipFill>
          <a:blip r:embed="rId3" cstate="print">
            <a:duotone>
              <a:schemeClr val="bg2">
                <a:shade val="45000"/>
                <a:satMod val="135000"/>
              </a:schemeClr>
              <a:prstClr val="white"/>
            </a:duotone>
          </a:blip>
          <a:stretch>
            <a:fillRect/>
          </a:stretch>
        </p:blipFill>
        <p:spPr>
          <a:xfrm>
            <a:off x="6477000" y="990600"/>
            <a:ext cx="2514600" cy="1371600"/>
          </a:xfrm>
          <a:prstGeom prst="rect">
            <a:avLst/>
          </a:prstGeom>
        </p:spPr>
      </p:pic>
      <p:pic>
        <p:nvPicPr>
          <p:cNvPr id="38" name="Picture 37" descr="retire.jpg"/>
          <p:cNvPicPr>
            <a:picLocks noChangeAspect="1"/>
          </p:cNvPicPr>
          <p:nvPr/>
        </p:nvPicPr>
        <p:blipFill>
          <a:blip r:embed="rId4" cstate="print">
            <a:duotone>
              <a:schemeClr val="bg2">
                <a:shade val="45000"/>
                <a:satMod val="135000"/>
              </a:schemeClr>
              <a:prstClr val="white"/>
            </a:duotone>
            <a:lum bright="19000"/>
          </a:blip>
          <a:stretch>
            <a:fillRect/>
          </a:stretch>
        </p:blipFill>
        <p:spPr>
          <a:xfrm>
            <a:off x="3439907" y="1021676"/>
            <a:ext cx="2438400" cy="1233487"/>
          </a:xfrm>
          <a:prstGeom prst="rect">
            <a:avLst/>
          </a:prstGeom>
        </p:spPr>
      </p:pic>
      <p:pic>
        <p:nvPicPr>
          <p:cNvPr id="37" name="Picture 36" descr="090615-F-1189C-002.jpg"/>
          <p:cNvPicPr>
            <a:picLocks noChangeAspect="1"/>
          </p:cNvPicPr>
          <p:nvPr/>
        </p:nvPicPr>
        <p:blipFill>
          <a:blip r:embed="rId5" cstate="print">
            <a:duotone>
              <a:schemeClr val="bg2">
                <a:shade val="45000"/>
                <a:satMod val="135000"/>
              </a:schemeClr>
              <a:prstClr val="white"/>
            </a:duotone>
          </a:blip>
          <a:stretch>
            <a:fillRect/>
          </a:stretch>
        </p:blipFill>
        <p:spPr>
          <a:xfrm>
            <a:off x="3429000" y="3352800"/>
            <a:ext cx="2362200" cy="2667000"/>
          </a:xfrm>
          <a:prstGeom prst="rect">
            <a:avLst/>
          </a:prstGeom>
        </p:spPr>
      </p:pic>
      <p:pic>
        <p:nvPicPr>
          <p:cNvPr id="35" name="Picture 34" descr="cash2.jpg"/>
          <p:cNvPicPr>
            <a:picLocks noChangeAspect="1"/>
          </p:cNvPicPr>
          <p:nvPr/>
        </p:nvPicPr>
        <p:blipFill>
          <a:blip r:embed="rId6" cstate="print">
            <a:duotone>
              <a:schemeClr val="bg2">
                <a:shade val="45000"/>
                <a:satMod val="135000"/>
              </a:schemeClr>
              <a:prstClr val="white"/>
            </a:duotone>
          </a:blip>
          <a:stretch>
            <a:fillRect/>
          </a:stretch>
        </p:blipFill>
        <p:spPr>
          <a:xfrm>
            <a:off x="152400" y="5257800"/>
            <a:ext cx="2362200" cy="990600"/>
          </a:xfrm>
          <a:prstGeom prst="rect">
            <a:avLst/>
          </a:prstGeom>
        </p:spPr>
      </p:pic>
      <p:pic>
        <p:nvPicPr>
          <p:cNvPr id="34" name="Picture 2" descr="http://www.nellis.af.mil/shared/media/photodb/web/110728-F-AQ406-123.JPG"/>
          <p:cNvPicPr>
            <a:picLocks noChangeAspect="1" noChangeArrowheads="1"/>
          </p:cNvPicPr>
          <p:nvPr/>
        </p:nvPicPr>
        <p:blipFill>
          <a:blip r:embed="rId7" cstate="print">
            <a:duotone>
              <a:schemeClr val="bg2">
                <a:shade val="45000"/>
                <a:satMod val="135000"/>
              </a:schemeClr>
              <a:prstClr val="white"/>
            </a:duotone>
            <a:lum bright="20000"/>
          </a:blip>
          <a:srcRect/>
          <a:stretch>
            <a:fillRect/>
          </a:stretch>
        </p:blipFill>
        <p:spPr bwMode="auto">
          <a:xfrm>
            <a:off x="152400" y="1857374"/>
            <a:ext cx="2438400" cy="2357121"/>
          </a:xfrm>
          <a:prstGeom prst="rect">
            <a:avLst/>
          </a:prstGeom>
          <a:noFill/>
        </p:spPr>
      </p:pic>
      <p:sp>
        <p:nvSpPr>
          <p:cNvPr id="13" name="TextBox 12"/>
          <p:cNvSpPr txBox="1"/>
          <p:nvPr/>
        </p:nvSpPr>
        <p:spPr>
          <a:xfrm>
            <a:off x="152400" y="228600"/>
            <a:ext cx="2667000" cy="838200"/>
          </a:xfrm>
          <a:prstGeom prst="rect">
            <a:avLst/>
          </a:prstGeom>
          <a:solidFill>
            <a:schemeClr val="accent5">
              <a:lumMod val="75000"/>
            </a:schemeClr>
          </a:solidFill>
          <a:ln>
            <a:solidFill>
              <a:srgbClr val="663300"/>
            </a:solidFill>
          </a:ln>
          <a:effectLst>
            <a:outerShdw blurRad="50800" dist="38100" dir="10800000" sx="101000" sy="101000" algn="r" rotWithShape="0">
              <a:prstClr val="black">
                <a:alpha val="37000"/>
              </a:prstClr>
            </a:outerShdw>
          </a:effectLst>
        </p:spPr>
        <p:txBody>
          <a:bodyPr wrap="none" lIns="91429" tIns="45714" rIns="91429" bIns="45714" anchor="ctr"/>
          <a:lstStyle/>
          <a:p>
            <a:pPr defTabSz="457146">
              <a:defRPr/>
            </a:pPr>
            <a:endParaRPr lang="en-US" sz="1600" dirty="0" smtClean="0">
              <a:solidFill>
                <a:srgbClr val="0070C0"/>
              </a:solidFill>
              <a:effectLst>
                <a:outerShdw blurRad="38100" dist="38100" dir="2700000" algn="tl">
                  <a:srgbClr val="000000">
                    <a:alpha val="43137"/>
                  </a:srgbClr>
                </a:outerShdw>
              </a:effectLst>
              <a:latin typeface="Eras Bold ITC" pitchFamily="34" charset="0"/>
              <a:ea typeface="Malgun Gothic" pitchFamily="34" charset="-127"/>
              <a:cs typeface="Calibri" pitchFamily="34" charset="0"/>
            </a:endParaRPr>
          </a:p>
          <a:p>
            <a:pPr defTabSz="457146">
              <a:defRPr/>
            </a:pPr>
            <a:r>
              <a:rPr lang="en-US" sz="1600" dirty="0" smtClean="0">
                <a:solidFill>
                  <a:prstClr val="white"/>
                </a:solidFill>
                <a:effectLst>
                  <a:outerShdw blurRad="38100" dist="38100" dir="2700000" algn="tl">
                    <a:srgbClr val="000000">
                      <a:alpha val="43137"/>
                    </a:srgbClr>
                  </a:outerShdw>
                </a:effectLst>
                <a:latin typeface="Eras Bold ITC" pitchFamily="34" charset="0"/>
                <a:ea typeface="Malgun Gothic" pitchFamily="34" charset="-127"/>
                <a:cs typeface="Calibri" pitchFamily="34" charset="0"/>
              </a:rPr>
              <a:t>Quick Reference Tables</a:t>
            </a:r>
          </a:p>
          <a:p>
            <a:pPr defTabSz="457146">
              <a:defRPr/>
            </a:pPr>
            <a:r>
              <a:rPr lang="en-US" sz="1600" dirty="0" smtClean="0">
                <a:solidFill>
                  <a:prstClr val="black"/>
                </a:solidFill>
                <a:effectLst>
                  <a:outerShdw blurRad="38100" dist="38100" dir="2700000" algn="tl">
                    <a:srgbClr val="000000">
                      <a:alpha val="43137"/>
                    </a:srgbClr>
                  </a:outerShdw>
                </a:effectLst>
                <a:latin typeface="Eras Bold ITC" pitchFamily="34" charset="0"/>
                <a:ea typeface="Malgun Gothic" pitchFamily="34" charset="-127"/>
                <a:cs typeface="Calibri" pitchFamily="34" charset="0"/>
              </a:rPr>
              <a:t>  </a:t>
            </a:r>
          </a:p>
          <a:p>
            <a:pPr defTabSz="457146">
              <a:defRPr/>
            </a:pPr>
            <a:endParaRPr lang="en-US" sz="1600" dirty="0">
              <a:solidFill>
                <a:prstClr val="black"/>
              </a:solidFill>
              <a:effectLst>
                <a:outerShdw blurRad="38100" dist="38100" dir="2700000" algn="tl">
                  <a:srgbClr val="000000">
                    <a:alpha val="43137"/>
                  </a:srgbClr>
                </a:outerShdw>
              </a:effectLst>
              <a:latin typeface="Eras Bold ITC" pitchFamily="34" charset="0"/>
              <a:ea typeface="Malgun Gothic" pitchFamily="34" charset="-127"/>
              <a:cs typeface="Calibri" pitchFamily="34" charset="0"/>
            </a:endParaRPr>
          </a:p>
        </p:txBody>
      </p:sp>
      <p:sp>
        <p:nvSpPr>
          <p:cNvPr id="3075" name="TextBox 13"/>
          <p:cNvSpPr txBox="1">
            <a:spLocks noChangeArrowheads="1"/>
          </p:cNvSpPr>
          <p:nvPr/>
        </p:nvSpPr>
        <p:spPr bwMode="auto">
          <a:xfrm>
            <a:off x="137958" y="1164171"/>
            <a:ext cx="657529" cy="246209"/>
          </a:xfrm>
          <a:prstGeom prst="rect">
            <a:avLst/>
          </a:prstGeom>
          <a:solidFill>
            <a:schemeClr val="accent5">
              <a:lumMod val="75000"/>
            </a:schemeClr>
          </a:solidFill>
          <a:ln w="9525">
            <a:solidFill>
              <a:srgbClr val="663300"/>
            </a:solidFill>
            <a:miter lim="800000"/>
            <a:headEnd/>
            <a:tailEnd/>
          </a:ln>
        </p:spPr>
        <p:txBody>
          <a:bodyPr wrap="none" lIns="91429" tIns="45714" rIns="91429" bIns="45714" anchor="ctr">
            <a:spAutoFit/>
          </a:bodyPr>
          <a:lstStyle/>
          <a:p>
            <a:pPr algn="ctr"/>
            <a:r>
              <a:rPr lang="en-US" sz="1000" dirty="0">
                <a:solidFill>
                  <a:prstClr val="white"/>
                </a:solidFill>
                <a:latin typeface="Eras Bold ITC" pitchFamily="34" charset="0"/>
                <a:ea typeface="Bank Gothic" pitchFamily="-108" charset="0"/>
                <a:cs typeface="Bank Gothic" pitchFamily="-108" charset="0"/>
              </a:rPr>
              <a:t>Table 1</a:t>
            </a:r>
          </a:p>
        </p:txBody>
      </p:sp>
      <p:sp>
        <p:nvSpPr>
          <p:cNvPr id="15" name="TextBox 14"/>
          <p:cNvSpPr txBox="1"/>
          <p:nvPr/>
        </p:nvSpPr>
        <p:spPr>
          <a:xfrm>
            <a:off x="76200" y="1610006"/>
            <a:ext cx="2616400" cy="307764"/>
          </a:xfrm>
          <a:prstGeom prst="rect">
            <a:avLst/>
          </a:prstGeom>
          <a:noFill/>
        </p:spPr>
        <p:txBody>
          <a:bodyPr wrap="none" lIns="91429" tIns="45714" rIns="91429" bIns="45714">
            <a:spAutoFit/>
          </a:bodyPr>
          <a:lstStyle/>
          <a:p>
            <a:pPr defTabSz="457146">
              <a:defRPr/>
            </a:pPr>
            <a:r>
              <a:rPr lang="en-US" sz="1400" dirty="0">
                <a:solidFill>
                  <a:prstClr val="black"/>
                </a:solidFill>
                <a:latin typeface="Eras Bold ITC" pitchFamily="34" charset="0"/>
                <a:cs typeface="Calibri" pitchFamily="34" charset="0"/>
              </a:rPr>
              <a:t>Personnel by Classification</a:t>
            </a:r>
          </a:p>
        </p:txBody>
      </p:sp>
      <p:graphicFrame>
        <p:nvGraphicFramePr>
          <p:cNvPr id="16" name="Table 15"/>
          <p:cNvGraphicFramePr>
            <a:graphicFrameLocks noGrp="1"/>
          </p:cNvGraphicFramePr>
          <p:nvPr>
            <p:extLst>
              <p:ext uri="{D42A27DB-BD31-4B8C-83A1-F6EECF244321}">
                <p14:modId xmlns:p14="http://schemas.microsoft.com/office/powerpoint/2010/main" val="2433830922"/>
              </p:ext>
            </p:extLst>
          </p:nvPr>
        </p:nvGraphicFramePr>
        <p:xfrm>
          <a:off x="133350" y="1704975"/>
          <a:ext cx="2559250" cy="2587803"/>
        </p:xfrm>
        <a:graphic>
          <a:graphicData uri="http://schemas.openxmlformats.org/drawingml/2006/table">
            <a:tbl>
              <a:tblPr firstRow="1" bandRow="1">
                <a:tableStyleId>{7E9639D4-E3E2-4D34-9284-5A2195B3D0D7}</a:tableStyleId>
              </a:tblPr>
              <a:tblGrid>
                <a:gridCol w="1606818"/>
                <a:gridCol w="952432"/>
              </a:tblGrid>
              <a:tr h="220163">
                <a:tc>
                  <a:txBody>
                    <a:bodyPr/>
                    <a:lstStyle/>
                    <a:p>
                      <a:r>
                        <a:rPr lang="en-US" sz="700" dirty="0" smtClean="0"/>
                        <a:t>Classification</a:t>
                      </a:r>
                      <a:endParaRPr lang="en-US" sz="700" dirty="0">
                        <a:solidFill>
                          <a:schemeClr val="bg1"/>
                        </a:solidFill>
                      </a:endParaRPr>
                    </a:p>
                  </a:txBody>
                  <a:tcPr anchor="ctr">
                    <a:solidFill>
                      <a:schemeClr val="accent5">
                        <a:lumMod val="75000"/>
                      </a:schemeClr>
                    </a:solidFill>
                  </a:tcPr>
                </a:tc>
                <a:tc>
                  <a:txBody>
                    <a:bodyPr/>
                    <a:lstStyle/>
                    <a:p>
                      <a:pPr algn="ctr"/>
                      <a:r>
                        <a:rPr lang="en-US" sz="700" dirty="0" smtClean="0"/>
                        <a:t>Total</a:t>
                      </a:r>
                      <a:endParaRPr lang="en-US" sz="700" dirty="0">
                        <a:solidFill>
                          <a:schemeClr val="bg1"/>
                        </a:solidFill>
                      </a:endParaRPr>
                    </a:p>
                  </a:txBody>
                  <a:tcPr anchor="ctr">
                    <a:solidFill>
                      <a:schemeClr val="accent5">
                        <a:lumMod val="75000"/>
                      </a:schemeClr>
                    </a:solidFill>
                  </a:tcPr>
                </a:tc>
              </a:tr>
              <a:tr h="220163">
                <a:tc>
                  <a:txBody>
                    <a:bodyPr/>
                    <a:lstStyle/>
                    <a:p>
                      <a:r>
                        <a:rPr lang="en-US" sz="700" b="1" dirty="0" smtClean="0"/>
                        <a:t>Appropriated Fund Military</a:t>
                      </a:r>
                    </a:p>
                  </a:txBody>
                  <a:tcPr anchor="ctr"/>
                </a:tc>
                <a:tc>
                  <a:txBody>
                    <a:bodyPr/>
                    <a:lstStyle/>
                    <a:p>
                      <a:pPr algn="ctr"/>
                      <a:r>
                        <a:rPr lang="en-US" sz="700" b="1" dirty="0" smtClean="0"/>
                        <a:t>11,355</a:t>
                      </a:r>
                    </a:p>
                  </a:txBody>
                  <a:tcPr marL="83127" marR="83127" marT="40341" marB="40341" anchor="ctr"/>
                </a:tc>
              </a:tr>
              <a:tr h="234048">
                <a:tc>
                  <a:txBody>
                    <a:bodyPr/>
                    <a:lstStyle/>
                    <a:p>
                      <a:r>
                        <a:rPr lang="en-US" sz="700" b="1" dirty="0" smtClean="0"/>
                        <a:t>          Active Duty</a:t>
                      </a:r>
                      <a:endParaRPr lang="en-US" sz="700" b="1" dirty="0"/>
                    </a:p>
                  </a:txBody>
                  <a:tcPr anchor="ctr"/>
                </a:tc>
                <a:tc>
                  <a:txBody>
                    <a:bodyPr/>
                    <a:lstStyle/>
                    <a:p>
                      <a:pPr algn="ctr"/>
                      <a:r>
                        <a:rPr lang="en-US" sz="700" b="1" dirty="0" smtClean="0">
                          <a:latin typeface="+mn-lt"/>
                        </a:rPr>
                        <a:t>9,827</a:t>
                      </a:r>
                      <a:endParaRPr lang="en-US" sz="700" b="1" dirty="0">
                        <a:latin typeface="+mn-lt"/>
                      </a:endParaRPr>
                    </a:p>
                  </a:txBody>
                  <a:tcPr marL="83127" marR="83127" marT="40341" marB="40341" anchor="ctr"/>
                </a:tc>
              </a:tr>
              <a:tr h="287651">
                <a:tc>
                  <a:txBody>
                    <a:bodyPr/>
                    <a:lstStyle/>
                    <a:p>
                      <a:r>
                        <a:rPr lang="en-US" sz="700" b="1" dirty="0" smtClean="0"/>
                        <a:t>          Reserve / Air National Guard</a:t>
                      </a:r>
                      <a:endParaRPr lang="en-US" sz="700" b="1" dirty="0"/>
                    </a:p>
                  </a:txBody>
                  <a:tcPr anchor="ctr"/>
                </a:tc>
                <a:tc>
                  <a:txBody>
                    <a:bodyPr/>
                    <a:lstStyle/>
                    <a:p>
                      <a:pPr algn="ctr"/>
                      <a:r>
                        <a:rPr lang="en-US" sz="700" b="1" dirty="0" smtClean="0">
                          <a:latin typeface="+mn-lt"/>
                        </a:rPr>
                        <a:t>1,528</a:t>
                      </a:r>
                      <a:endParaRPr lang="en-US" sz="700" b="1" dirty="0">
                        <a:latin typeface="+mn-lt"/>
                      </a:endParaRPr>
                    </a:p>
                  </a:txBody>
                  <a:tcPr marL="83127" marR="83127" marT="40341" marB="40341" anchor="ctr"/>
                </a:tc>
              </a:tr>
              <a:tr h="220163">
                <a:tc>
                  <a:txBody>
                    <a:bodyPr/>
                    <a:lstStyle/>
                    <a:p>
                      <a:r>
                        <a:rPr lang="en-US" sz="700" b="1" dirty="0" smtClean="0"/>
                        <a:t>Active</a:t>
                      </a:r>
                      <a:r>
                        <a:rPr lang="en-US" sz="700" b="1" baseline="0" dirty="0" smtClean="0"/>
                        <a:t> Duty Military Dependents</a:t>
                      </a:r>
                    </a:p>
                  </a:txBody>
                  <a:tcPr anchor="ctr"/>
                </a:tc>
                <a:tc>
                  <a:txBody>
                    <a:bodyPr/>
                    <a:lstStyle/>
                    <a:p>
                      <a:pPr algn="ctr"/>
                      <a:r>
                        <a:rPr lang="en-US" sz="700" b="1" dirty="0" smtClean="0"/>
                        <a:t>27,361</a:t>
                      </a:r>
                      <a:endParaRPr lang="en-US" sz="700" b="1" dirty="0"/>
                    </a:p>
                  </a:txBody>
                  <a:tcPr anchor="ctr"/>
                </a:tc>
              </a:tr>
              <a:tr h="220163">
                <a:tc>
                  <a:txBody>
                    <a:bodyPr/>
                    <a:lstStyle/>
                    <a:p>
                      <a:r>
                        <a:rPr lang="en-US" sz="700" b="1" dirty="0" smtClean="0"/>
                        <a:t>Appropriated Fund Civilians</a:t>
                      </a:r>
                      <a:endParaRPr lang="en-US" sz="700" b="1" dirty="0"/>
                    </a:p>
                  </a:txBody>
                  <a:tcPr anchor="ctr"/>
                </a:tc>
                <a:tc>
                  <a:txBody>
                    <a:bodyPr/>
                    <a:lstStyle/>
                    <a:p>
                      <a:pPr algn="ctr"/>
                      <a:r>
                        <a:rPr lang="en-US" sz="700" b="1" dirty="0" smtClean="0"/>
                        <a:t>1,067</a:t>
                      </a:r>
                      <a:endParaRPr lang="en-US" sz="700" b="1" dirty="0"/>
                    </a:p>
                  </a:txBody>
                  <a:tcPr anchor="ctr"/>
                </a:tc>
              </a:tr>
              <a:tr h="220163">
                <a:tc>
                  <a:txBody>
                    <a:bodyPr/>
                    <a:lstStyle/>
                    <a:p>
                      <a:r>
                        <a:rPr lang="en-US" sz="700" b="1" dirty="0" smtClean="0"/>
                        <a:t>          General Schedule</a:t>
                      </a:r>
                      <a:endParaRPr lang="en-US" sz="700" b="1" dirty="0"/>
                    </a:p>
                  </a:txBody>
                  <a:tcPr anchor="ctr"/>
                </a:tc>
                <a:tc>
                  <a:txBody>
                    <a:bodyPr/>
                    <a:lstStyle/>
                    <a:p>
                      <a:pPr algn="ctr"/>
                      <a:r>
                        <a:rPr lang="en-US" sz="700" b="1" dirty="0" smtClean="0"/>
                        <a:t>883</a:t>
                      </a:r>
                      <a:endParaRPr lang="en-US" sz="700" b="1" dirty="0"/>
                    </a:p>
                  </a:txBody>
                  <a:tcPr anchor="ctr"/>
                </a:tc>
              </a:tr>
              <a:tr h="220163">
                <a:tc>
                  <a:txBody>
                    <a:bodyPr/>
                    <a:lstStyle/>
                    <a:p>
                      <a:r>
                        <a:rPr lang="en-US" sz="700" b="1" dirty="0" smtClean="0"/>
                        <a:t>          Federal Wage Board</a:t>
                      </a:r>
                      <a:endParaRPr lang="en-US" sz="700" b="1" dirty="0"/>
                    </a:p>
                  </a:txBody>
                  <a:tcPr anchor="ctr"/>
                </a:tc>
                <a:tc>
                  <a:txBody>
                    <a:bodyPr/>
                    <a:lstStyle/>
                    <a:p>
                      <a:pPr algn="ctr"/>
                      <a:r>
                        <a:rPr lang="en-US" sz="700" b="1" dirty="0" smtClean="0"/>
                        <a:t>184</a:t>
                      </a:r>
                      <a:endParaRPr lang="en-US" sz="700" b="1" dirty="0"/>
                    </a:p>
                  </a:txBody>
                  <a:tcPr anchor="ctr"/>
                </a:tc>
              </a:tr>
              <a:tr h="220163">
                <a:tc>
                  <a:txBody>
                    <a:bodyPr/>
                    <a:lstStyle/>
                    <a:p>
                      <a:pPr lvl="0"/>
                      <a:r>
                        <a:rPr lang="en-US" sz="700" b="1" dirty="0" smtClean="0"/>
                        <a:t>          Other APF Civilians</a:t>
                      </a:r>
                      <a:endParaRPr lang="en-US" sz="700" b="1" dirty="0"/>
                    </a:p>
                  </a:txBody>
                  <a:tcPr anchor="ctr"/>
                </a:tc>
                <a:tc>
                  <a:txBody>
                    <a:bodyPr/>
                    <a:lstStyle/>
                    <a:p>
                      <a:pPr algn="ctr"/>
                      <a:r>
                        <a:rPr lang="en-US" sz="700" b="1" dirty="0" smtClean="0"/>
                        <a:t>0</a:t>
                      </a:r>
                      <a:endParaRPr lang="en-US" sz="700" b="1" dirty="0"/>
                    </a:p>
                  </a:txBody>
                  <a:tcPr anchor="ctr"/>
                </a:tc>
              </a:tr>
              <a:tr h="220163">
                <a:tc>
                  <a:txBody>
                    <a:bodyPr/>
                    <a:lstStyle/>
                    <a:p>
                      <a:r>
                        <a:rPr lang="en-US" sz="700" b="1" dirty="0" smtClean="0"/>
                        <a:t>Other Civilians</a:t>
                      </a:r>
                      <a:endParaRPr lang="en-US" sz="700" b="1" dirty="0"/>
                    </a:p>
                  </a:txBody>
                  <a:tcPr anchor="ctr"/>
                </a:tc>
                <a:tc>
                  <a:txBody>
                    <a:bodyPr/>
                    <a:lstStyle/>
                    <a:p>
                      <a:pPr algn="ctr"/>
                      <a:r>
                        <a:rPr lang="en-US" sz="700" b="1" dirty="0" smtClean="0"/>
                        <a:t>2,492</a:t>
                      </a:r>
                      <a:endParaRPr lang="en-US" sz="700" b="1" dirty="0"/>
                    </a:p>
                  </a:txBody>
                  <a:tcPr anchor="ctr"/>
                </a:tc>
              </a:tr>
              <a:tr h="220163">
                <a:tc>
                  <a:txBody>
                    <a:bodyPr/>
                    <a:lstStyle/>
                    <a:p>
                      <a:r>
                        <a:rPr lang="en-US" sz="700" b="1" dirty="0" smtClean="0"/>
                        <a:t>Nellis, Creech,</a:t>
                      </a:r>
                      <a:r>
                        <a:rPr lang="en-US" sz="700" b="1" baseline="0" dirty="0" smtClean="0"/>
                        <a:t> &amp; </a:t>
                      </a:r>
                      <a:r>
                        <a:rPr lang="en-US" sz="700" b="1" dirty="0" smtClean="0"/>
                        <a:t>NTTR </a:t>
                      </a:r>
                      <a:r>
                        <a:rPr lang="en-US" sz="700" b="1" dirty="0" smtClean="0"/>
                        <a:t>(Total Personnel)</a:t>
                      </a:r>
                      <a:endParaRPr lang="en-US" sz="700" b="1" dirty="0">
                        <a:solidFill>
                          <a:schemeClr val="tx1"/>
                        </a:solidFill>
                      </a:endParaRPr>
                    </a:p>
                  </a:txBody>
                  <a:tcPr anchor="ctr"/>
                </a:tc>
                <a:tc>
                  <a:txBody>
                    <a:bodyPr/>
                    <a:lstStyle/>
                    <a:p>
                      <a:pPr algn="ctr"/>
                      <a:r>
                        <a:rPr lang="en-US" sz="700" b="1" dirty="0" smtClean="0">
                          <a:solidFill>
                            <a:schemeClr val="tx1"/>
                          </a:solidFill>
                        </a:rPr>
                        <a:t>42,275</a:t>
                      </a:r>
                      <a:endParaRPr lang="en-US" sz="700" b="1" dirty="0">
                        <a:solidFill>
                          <a:schemeClr val="tx1"/>
                        </a:solidFill>
                      </a:endParaRPr>
                    </a:p>
                  </a:txBody>
                  <a:tcPr anchor="ctr"/>
                </a:tc>
              </a:tr>
            </a:tbl>
          </a:graphicData>
        </a:graphic>
      </p:graphicFrame>
      <p:sp>
        <p:nvSpPr>
          <p:cNvPr id="3112" name="TextBox 16"/>
          <p:cNvSpPr txBox="1">
            <a:spLocks noChangeArrowheads="1"/>
          </p:cNvSpPr>
          <p:nvPr/>
        </p:nvSpPr>
        <p:spPr bwMode="auto">
          <a:xfrm>
            <a:off x="133350" y="4412971"/>
            <a:ext cx="683178" cy="253904"/>
          </a:xfrm>
          <a:prstGeom prst="rect">
            <a:avLst/>
          </a:prstGeom>
          <a:solidFill>
            <a:schemeClr val="accent5">
              <a:lumMod val="75000"/>
            </a:schemeClr>
          </a:solidFill>
          <a:ln w="9525">
            <a:solidFill>
              <a:srgbClr val="663300"/>
            </a:solidFill>
            <a:miter lim="800000"/>
            <a:headEnd/>
            <a:tailEnd/>
          </a:ln>
        </p:spPr>
        <p:txBody>
          <a:bodyPr wrap="none" lIns="91429" tIns="45714" rIns="91429" bIns="45714" anchor="ctr">
            <a:spAutoFit/>
          </a:bodyPr>
          <a:lstStyle/>
          <a:p>
            <a:r>
              <a:rPr lang="en-US" sz="1000" dirty="0">
                <a:solidFill>
                  <a:prstClr val="white"/>
                </a:solidFill>
                <a:latin typeface="Eras Bold ITC" pitchFamily="34" charset="0"/>
                <a:ea typeface="Bank Gothic" pitchFamily="-108" charset="0"/>
                <a:cs typeface="Bank Gothic" pitchFamily="-108" charset="0"/>
              </a:rPr>
              <a:t>Table 2</a:t>
            </a:r>
          </a:p>
        </p:txBody>
      </p:sp>
      <p:sp>
        <p:nvSpPr>
          <p:cNvPr id="18" name="TextBox 17"/>
          <p:cNvSpPr txBox="1"/>
          <p:nvPr/>
        </p:nvSpPr>
        <p:spPr>
          <a:xfrm>
            <a:off x="67540" y="4651841"/>
            <a:ext cx="2818535" cy="523208"/>
          </a:xfrm>
          <a:prstGeom prst="rect">
            <a:avLst/>
          </a:prstGeom>
          <a:noFill/>
        </p:spPr>
        <p:txBody>
          <a:bodyPr lIns="91429" tIns="45714" rIns="91429" bIns="45714">
            <a:spAutoFit/>
          </a:bodyPr>
          <a:lstStyle/>
          <a:p>
            <a:pPr defTabSz="457146">
              <a:defRPr/>
            </a:pPr>
            <a:r>
              <a:rPr lang="en-US" sz="1400" dirty="0">
                <a:solidFill>
                  <a:prstClr val="black"/>
                </a:solidFill>
                <a:latin typeface="Eras Bold ITC" pitchFamily="34" charset="0"/>
                <a:cs typeface="Calibri" pitchFamily="34" charset="0"/>
              </a:rPr>
              <a:t>Annual Payroll by Classification</a:t>
            </a:r>
          </a:p>
        </p:txBody>
      </p:sp>
      <p:graphicFrame>
        <p:nvGraphicFramePr>
          <p:cNvPr id="19" name="Table 18"/>
          <p:cNvGraphicFramePr>
            <a:graphicFrameLocks noGrp="1"/>
          </p:cNvGraphicFramePr>
          <p:nvPr>
            <p:extLst>
              <p:ext uri="{D42A27DB-BD31-4B8C-83A1-F6EECF244321}">
                <p14:modId xmlns:p14="http://schemas.microsoft.com/office/powerpoint/2010/main" val="533202563"/>
              </p:ext>
            </p:extLst>
          </p:nvPr>
        </p:nvGraphicFramePr>
        <p:xfrm>
          <a:off x="137679" y="5257800"/>
          <a:ext cx="2376921" cy="990600"/>
        </p:xfrm>
        <a:graphic>
          <a:graphicData uri="http://schemas.openxmlformats.org/drawingml/2006/table">
            <a:tbl>
              <a:tblPr firstRow="1" bandRow="1">
                <a:tableStyleId>{7E9639D4-E3E2-4D34-9284-5A2195B3D0D7}</a:tableStyleId>
              </a:tblPr>
              <a:tblGrid>
                <a:gridCol w="1510335"/>
                <a:gridCol w="866586"/>
              </a:tblGrid>
              <a:tr h="192544">
                <a:tc>
                  <a:txBody>
                    <a:bodyPr/>
                    <a:lstStyle/>
                    <a:p>
                      <a:r>
                        <a:rPr lang="en-US" sz="700" dirty="0" smtClean="0"/>
                        <a:t>Classification</a:t>
                      </a:r>
                      <a:endParaRPr lang="en-US" sz="700" b="1" dirty="0">
                        <a:solidFill>
                          <a:schemeClr val="tx1"/>
                        </a:solidFill>
                      </a:endParaRPr>
                    </a:p>
                  </a:txBody>
                  <a:tcPr anchor="ctr">
                    <a:solidFill>
                      <a:schemeClr val="accent5">
                        <a:lumMod val="75000"/>
                      </a:schemeClr>
                    </a:solidFill>
                  </a:tcPr>
                </a:tc>
                <a:tc>
                  <a:txBody>
                    <a:bodyPr/>
                    <a:lstStyle/>
                    <a:p>
                      <a:pPr algn="ctr"/>
                      <a:r>
                        <a:rPr lang="en-US" sz="700" dirty="0" smtClean="0"/>
                        <a:t>Total</a:t>
                      </a:r>
                      <a:endParaRPr lang="en-US" sz="700" b="1" dirty="0">
                        <a:solidFill>
                          <a:schemeClr val="tx1"/>
                        </a:solidFill>
                      </a:endParaRPr>
                    </a:p>
                  </a:txBody>
                  <a:tcPr anchor="ctr">
                    <a:solidFill>
                      <a:schemeClr val="accent5">
                        <a:lumMod val="75000"/>
                      </a:schemeClr>
                    </a:solidFill>
                  </a:tcPr>
                </a:tc>
              </a:tr>
              <a:tr h="192544">
                <a:tc>
                  <a:txBody>
                    <a:bodyPr/>
                    <a:lstStyle/>
                    <a:p>
                      <a:r>
                        <a:rPr lang="en-US" sz="700" b="1" dirty="0" smtClean="0"/>
                        <a:t>Appropriated Fund Military</a:t>
                      </a:r>
                    </a:p>
                  </a:txBody>
                  <a:tcPr anchor="ctr"/>
                </a:tc>
                <a:tc>
                  <a:txBody>
                    <a:bodyPr/>
                    <a:lstStyle/>
                    <a:p>
                      <a:pPr algn="ctr"/>
                      <a:r>
                        <a:rPr lang="en-US" sz="700" b="1" dirty="0" smtClean="0">
                          <a:solidFill>
                            <a:schemeClr val="tx1"/>
                          </a:solidFill>
                        </a:rPr>
                        <a:t>$745.7M</a:t>
                      </a:r>
                      <a:endParaRPr lang="en-US" sz="700" b="1" dirty="0">
                        <a:solidFill>
                          <a:schemeClr val="tx1"/>
                        </a:solidFill>
                      </a:endParaRPr>
                    </a:p>
                  </a:txBody>
                  <a:tcPr anchor="ctr"/>
                </a:tc>
              </a:tr>
              <a:tr h="192544">
                <a:tc>
                  <a:txBody>
                    <a:bodyPr/>
                    <a:lstStyle/>
                    <a:p>
                      <a:r>
                        <a:rPr lang="en-US" sz="700" b="1" dirty="0" smtClean="0"/>
                        <a:t>Appropriated</a:t>
                      </a:r>
                      <a:r>
                        <a:rPr lang="en-US" sz="700" b="1" baseline="0" dirty="0" smtClean="0"/>
                        <a:t> Fund Civilians</a:t>
                      </a:r>
                      <a:endParaRPr lang="en-US" sz="700" b="1" dirty="0"/>
                    </a:p>
                  </a:txBody>
                  <a:tcPr anchor="ctr"/>
                </a:tc>
                <a:tc>
                  <a:txBody>
                    <a:bodyPr/>
                    <a:lstStyle/>
                    <a:p>
                      <a:pPr algn="ctr"/>
                      <a:r>
                        <a:rPr lang="en-US" sz="700" b="1" dirty="0" smtClean="0"/>
                        <a:t>$76.9M</a:t>
                      </a:r>
                      <a:endParaRPr lang="en-US" sz="700" b="1" dirty="0"/>
                    </a:p>
                  </a:txBody>
                  <a:tcPr anchor="ctr"/>
                </a:tc>
              </a:tr>
              <a:tr h="167639">
                <a:tc>
                  <a:txBody>
                    <a:bodyPr/>
                    <a:lstStyle/>
                    <a:p>
                      <a:r>
                        <a:rPr lang="en-US" sz="700" b="1" dirty="0" smtClean="0"/>
                        <a:t>NAF</a:t>
                      </a:r>
                      <a:r>
                        <a:rPr lang="en-US" sz="700" b="1" baseline="0" dirty="0" smtClean="0"/>
                        <a:t> Civilians &amp; On-Site Contractors</a:t>
                      </a:r>
                      <a:endParaRPr lang="en-US" sz="700" b="1" dirty="0"/>
                    </a:p>
                  </a:txBody>
                  <a:tcPr anchor="ctr"/>
                </a:tc>
                <a:tc>
                  <a:txBody>
                    <a:bodyPr/>
                    <a:lstStyle/>
                    <a:p>
                      <a:pPr algn="ctr"/>
                      <a:r>
                        <a:rPr lang="en-US" sz="700" b="1" dirty="0" smtClean="0"/>
                        <a:t>$238.6M</a:t>
                      </a:r>
                      <a:endParaRPr lang="en-US" sz="700" b="1" dirty="0"/>
                    </a:p>
                  </a:txBody>
                  <a:tcPr anchor="ctr"/>
                </a:tc>
              </a:tr>
              <a:tr h="192544">
                <a:tc>
                  <a:txBody>
                    <a:bodyPr/>
                    <a:lstStyle/>
                    <a:p>
                      <a:r>
                        <a:rPr lang="en-US" sz="700" b="1" dirty="0" smtClean="0"/>
                        <a:t>Nellis,</a:t>
                      </a:r>
                      <a:r>
                        <a:rPr lang="en-US" sz="700" b="1" baseline="0" dirty="0" smtClean="0"/>
                        <a:t> Creech, &amp; NTTR</a:t>
                      </a:r>
                      <a:r>
                        <a:rPr lang="en-US" sz="700" b="1" dirty="0" smtClean="0"/>
                        <a:t> Payroll</a:t>
                      </a:r>
                      <a:endParaRPr lang="en-US" sz="700" b="1" dirty="0">
                        <a:solidFill>
                          <a:schemeClr val="tx1"/>
                        </a:solidFill>
                      </a:endParaRPr>
                    </a:p>
                  </a:txBody>
                  <a:tcPr anchor="ctr"/>
                </a:tc>
                <a:tc>
                  <a:txBody>
                    <a:bodyPr/>
                    <a:lstStyle/>
                    <a:p>
                      <a:pPr algn="ctr"/>
                      <a:r>
                        <a:rPr lang="en-US" sz="700" b="1" dirty="0" smtClean="0">
                          <a:solidFill>
                            <a:schemeClr val="tx1"/>
                          </a:solidFill>
                        </a:rPr>
                        <a:t>$1,061.2M</a:t>
                      </a:r>
                      <a:endParaRPr lang="en-US" sz="700" b="1" dirty="0">
                        <a:solidFill>
                          <a:schemeClr val="tx1"/>
                        </a:solidFill>
                      </a:endParaRPr>
                    </a:p>
                  </a:txBody>
                  <a:tcPr anchor="ctr"/>
                </a:tc>
              </a:tr>
            </a:tbl>
          </a:graphicData>
        </a:graphic>
      </p:graphicFrame>
      <p:sp>
        <p:nvSpPr>
          <p:cNvPr id="3134" name="TextBox 19"/>
          <p:cNvSpPr txBox="1">
            <a:spLocks noChangeArrowheads="1"/>
          </p:cNvSpPr>
          <p:nvPr/>
        </p:nvSpPr>
        <p:spPr bwMode="auto">
          <a:xfrm>
            <a:off x="3419107" y="2743200"/>
            <a:ext cx="805042" cy="246209"/>
          </a:xfrm>
          <a:prstGeom prst="rect">
            <a:avLst/>
          </a:prstGeom>
          <a:solidFill>
            <a:schemeClr val="accent5">
              <a:lumMod val="75000"/>
            </a:schemeClr>
          </a:solidFill>
          <a:ln w="9525">
            <a:solidFill>
              <a:srgbClr val="663300"/>
            </a:solidFill>
            <a:miter lim="800000"/>
            <a:headEnd/>
            <a:tailEnd/>
          </a:ln>
        </p:spPr>
        <p:txBody>
          <a:bodyPr wrap="square" lIns="91429" tIns="45714" rIns="91429" bIns="45714" anchor="ctr">
            <a:spAutoFit/>
          </a:bodyPr>
          <a:lstStyle/>
          <a:p>
            <a:pPr algn="ctr"/>
            <a:r>
              <a:rPr lang="en-US" sz="1000" dirty="0">
                <a:solidFill>
                  <a:prstClr val="white"/>
                </a:solidFill>
                <a:latin typeface="Eras Bold ITC" pitchFamily="34" charset="0"/>
                <a:ea typeface="Bank Gothic" pitchFamily="-108" charset="0"/>
                <a:cs typeface="Bank Gothic" pitchFamily="-108" charset="0"/>
              </a:rPr>
              <a:t>Table </a:t>
            </a:r>
            <a:r>
              <a:rPr lang="en-US" sz="1000" dirty="0" smtClean="0">
                <a:solidFill>
                  <a:prstClr val="white"/>
                </a:solidFill>
                <a:latin typeface="Eras Bold ITC" pitchFamily="34" charset="0"/>
                <a:ea typeface="Bank Gothic" pitchFamily="-108" charset="0"/>
                <a:cs typeface="Bank Gothic" pitchFamily="-108" charset="0"/>
              </a:rPr>
              <a:t>4</a:t>
            </a:r>
            <a:endParaRPr lang="en-US" sz="1000" dirty="0">
              <a:solidFill>
                <a:prstClr val="white"/>
              </a:solidFill>
              <a:latin typeface="Eras Bold ITC" pitchFamily="34" charset="0"/>
              <a:ea typeface="Bank Gothic" pitchFamily="-108" charset="0"/>
              <a:cs typeface="Bank Gothic" pitchFamily="-108" charset="0"/>
            </a:endParaRPr>
          </a:p>
        </p:txBody>
      </p:sp>
      <p:sp>
        <p:nvSpPr>
          <p:cNvPr id="21" name="TextBox 20"/>
          <p:cNvSpPr txBox="1"/>
          <p:nvPr/>
        </p:nvSpPr>
        <p:spPr>
          <a:xfrm>
            <a:off x="3435390" y="2984706"/>
            <a:ext cx="1620934" cy="307764"/>
          </a:xfrm>
          <a:prstGeom prst="rect">
            <a:avLst/>
          </a:prstGeom>
          <a:noFill/>
        </p:spPr>
        <p:txBody>
          <a:bodyPr wrap="none" lIns="91429" tIns="45714" rIns="91429" bIns="45714">
            <a:spAutoFit/>
          </a:bodyPr>
          <a:lstStyle/>
          <a:p>
            <a:pPr algn="ctr" defTabSz="457146">
              <a:defRPr/>
            </a:pPr>
            <a:r>
              <a:rPr lang="en-US" sz="1400" dirty="0">
                <a:solidFill>
                  <a:prstClr val="black"/>
                </a:solidFill>
                <a:latin typeface="Eras Bold ITC" pitchFamily="34" charset="0"/>
                <a:cs typeface="Calibri" pitchFamily="34" charset="0"/>
              </a:rPr>
              <a:t>Expense Report</a:t>
            </a:r>
          </a:p>
        </p:txBody>
      </p:sp>
      <p:graphicFrame>
        <p:nvGraphicFramePr>
          <p:cNvPr id="22" name="Table 21"/>
          <p:cNvGraphicFramePr>
            <a:graphicFrameLocks noGrp="1"/>
          </p:cNvGraphicFramePr>
          <p:nvPr>
            <p:extLst>
              <p:ext uri="{D42A27DB-BD31-4B8C-83A1-F6EECF244321}">
                <p14:modId xmlns:p14="http://schemas.microsoft.com/office/powerpoint/2010/main" val="1229005323"/>
              </p:ext>
            </p:extLst>
          </p:nvPr>
        </p:nvGraphicFramePr>
        <p:xfrm>
          <a:off x="3390900" y="3319275"/>
          <a:ext cx="2378074" cy="2841810"/>
        </p:xfrm>
        <a:graphic>
          <a:graphicData uri="http://schemas.openxmlformats.org/drawingml/2006/table">
            <a:tbl>
              <a:tblPr firstRow="1" bandRow="1">
                <a:tableStyleId>{7E9639D4-E3E2-4D34-9284-5A2195B3D0D7}</a:tableStyleId>
              </a:tblPr>
              <a:tblGrid>
                <a:gridCol w="1268730"/>
                <a:gridCol w="1109344"/>
              </a:tblGrid>
              <a:tr h="18621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u="none" strike="noStrike" cap="none" normalizeH="0" baseline="0" dirty="0">
                          <a:ln>
                            <a:noFill/>
                          </a:ln>
                          <a:effectLst/>
                        </a:rPr>
                        <a:t>Expense </a:t>
                      </a:r>
                      <a:r>
                        <a:rPr kumimoji="0" lang="en-US" sz="700" u="none" strike="noStrike" cap="none" normalizeH="0" baseline="0" dirty="0" smtClean="0">
                          <a:ln>
                            <a:noFill/>
                          </a:ln>
                          <a:effectLst/>
                        </a:rPr>
                        <a:t> Category</a:t>
                      </a:r>
                      <a:endParaRPr kumimoji="0" lang="en-US" sz="700" b="1" i="0" u="none" strike="noStrike" cap="none" normalizeH="0" baseline="0" dirty="0">
                        <a:ln>
                          <a:noFill/>
                        </a:ln>
                        <a:solidFill>
                          <a:schemeClr val="tx1"/>
                        </a:solidFill>
                        <a:effectLst/>
                        <a:latin typeface="Arial" pitchFamily="-108" charset="0"/>
                      </a:endParaRPr>
                    </a:p>
                  </a:txBody>
                  <a:tcPr anchor="ctr" horzOverflow="overflow">
                    <a:solidFill>
                      <a:schemeClr val="accent5">
                        <a:lumMod val="75000"/>
                      </a:schemeClr>
                    </a:solidFill>
                  </a:tcPr>
                </a:tc>
                <a:tc>
                  <a:txBody>
                    <a:bodyPr/>
                    <a:lstStyle/>
                    <a:p>
                      <a:pPr algn="ctr"/>
                      <a:r>
                        <a:rPr lang="en-US" sz="700" dirty="0" smtClean="0"/>
                        <a:t>Amount</a:t>
                      </a:r>
                      <a:endParaRPr lang="en-US" sz="700" dirty="0">
                        <a:solidFill>
                          <a:schemeClr val="tx1"/>
                        </a:solidFill>
                      </a:endParaRPr>
                    </a:p>
                  </a:txBody>
                  <a:tcPr anchor="ctr">
                    <a:solidFill>
                      <a:schemeClr val="accent5">
                        <a:lumMod val="75000"/>
                      </a:schemeClr>
                    </a:solidFill>
                  </a:tcPr>
                </a:tc>
              </a:tr>
              <a:tr h="18621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1" u="none" strike="noStrike" cap="none" normalizeH="0" baseline="0" dirty="0">
                          <a:ln>
                            <a:noFill/>
                          </a:ln>
                          <a:effectLst/>
                        </a:rPr>
                        <a:t>Commissary (Inventory)</a:t>
                      </a:r>
                      <a:endParaRPr kumimoji="0" lang="en-US" sz="700" b="1" i="0" u="none" strike="noStrike" cap="none" normalizeH="0" baseline="0" dirty="0">
                        <a:ln>
                          <a:noFill/>
                        </a:ln>
                        <a:solidFill>
                          <a:srgbClr val="000000"/>
                        </a:solidFill>
                        <a:effectLst/>
                        <a:latin typeface="Calibri" pitchFamily="-108" charset="0"/>
                      </a:endParaRPr>
                    </a:p>
                  </a:txBody>
                  <a:tcPr anchor="ctr" horzOverflow="overflow"/>
                </a:tc>
                <a:tc>
                  <a:txBody>
                    <a:bodyPr/>
                    <a:lstStyle/>
                    <a:p>
                      <a:pPr algn="ctr"/>
                      <a:r>
                        <a:rPr lang="en-US" sz="700" b="1" dirty="0" smtClean="0"/>
                        <a:t>$1.8M</a:t>
                      </a:r>
                      <a:endParaRPr lang="en-US" sz="700" b="1" dirty="0"/>
                    </a:p>
                  </a:txBody>
                  <a:tcPr anchor="ctr"/>
                </a:tc>
              </a:tr>
              <a:tr h="18621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1" u="none" strike="noStrike" cap="none" normalizeH="0" baseline="0" dirty="0">
                          <a:ln>
                            <a:noFill/>
                          </a:ln>
                          <a:effectLst/>
                        </a:rPr>
                        <a:t>Base Exchange (Inventory)</a:t>
                      </a:r>
                      <a:endParaRPr kumimoji="0" lang="en-US" sz="700" b="1" i="0" u="none" strike="noStrike" cap="none" normalizeH="0" baseline="0" dirty="0">
                        <a:ln>
                          <a:noFill/>
                        </a:ln>
                        <a:solidFill>
                          <a:srgbClr val="000000"/>
                        </a:solidFill>
                        <a:effectLst/>
                        <a:latin typeface="Calibri" pitchFamily="-108" charset="0"/>
                      </a:endParaRPr>
                    </a:p>
                  </a:txBody>
                  <a:tcPr anchor="ctr" horzOverflow="overflow"/>
                </a:tc>
                <a:tc>
                  <a:txBody>
                    <a:bodyPr/>
                    <a:lstStyle/>
                    <a:p>
                      <a:pPr algn="ctr"/>
                      <a:r>
                        <a:rPr lang="en-US" sz="700" b="1" dirty="0" smtClean="0"/>
                        <a:t>$15M</a:t>
                      </a:r>
                      <a:endParaRPr lang="en-US" sz="700" b="1" dirty="0"/>
                    </a:p>
                  </a:txBody>
                  <a:tcPr anchor="ctr"/>
                </a:tc>
              </a:tr>
              <a:tr h="18621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1" u="none" strike="noStrike" cap="none" normalizeH="0" baseline="0" dirty="0">
                          <a:ln>
                            <a:noFill/>
                          </a:ln>
                          <a:effectLst/>
                        </a:rPr>
                        <a:t>Health (</a:t>
                      </a:r>
                      <a:r>
                        <a:rPr kumimoji="0" lang="en-US" sz="700" b="1" u="none" strike="noStrike" cap="none" normalizeH="0" baseline="0" dirty="0" smtClean="0">
                          <a:ln>
                            <a:noFill/>
                          </a:ln>
                          <a:effectLst/>
                        </a:rPr>
                        <a:t>Tri-Care)</a:t>
                      </a:r>
                      <a:r>
                        <a:rPr lang="en-US" sz="800" kern="1200" baseline="30000" dirty="0" smtClean="0">
                          <a:solidFill>
                            <a:schemeClr val="tx1"/>
                          </a:solidFill>
                          <a:effectLst/>
                          <a:latin typeface="+mn-lt"/>
                          <a:ea typeface="+mn-ea"/>
                          <a:cs typeface="+mn-cs"/>
                        </a:rPr>
                        <a:t>1</a:t>
                      </a:r>
                      <a:endParaRPr kumimoji="0" lang="en-US" sz="800" b="1" i="0" u="none" strike="noStrike" cap="none" normalizeH="0" baseline="0" dirty="0">
                        <a:ln>
                          <a:noFill/>
                        </a:ln>
                        <a:solidFill>
                          <a:srgbClr val="000000"/>
                        </a:solidFill>
                        <a:effectLst/>
                        <a:latin typeface="Calibri" pitchFamily="-108" charset="0"/>
                      </a:endParaRPr>
                    </a:p>
                  </a:txBody>
                  <a:tcPr anchor="ctr" horzOverflow="overflow"/>
                </a:tc>
                <a:tc>
                  <a:txBody>
                    <a:bodyPr/>
                    <a:lstStyle/>
                    <a:p>
                      <a:pPr algn="ctr"/>
                      <a:r>
                        <a:rPr lang="en-US" sz="700" b="1" dirty="0" smtClean="0">
                          <a:solidFill>
                            <a:schemeClr val="tx1"/>
                          </a:solidFill>
                        </a:rPr>
                        <a:t>$105.4M</a:t>
                      </a:r>
                      <a:endParaRPr lang="en-US" sz="700" b="1" dirty="0">
                        <a:solidFill>
                          <a:schemeClr val="tx1"/>
                        </a:solidFill>
                      </a:endParaRPr>
                    </a:p>
                  </a:txBody>
                  <a:tcPr anchor="ctr"/>
                </a:tc>
              </a:tr>
              <a:tr h="18621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1" u="none" strike="noStrike" cap="none" normalizeH="0" baseline="0" dirty="0">
                          <a:ln>
                            <a:noFill/>
                          </a:ln>
                          <a:effectLst/>
                        </a:rPr>
                        <a:t>Education (TA)</a:t>
                      </a:r>
                      <a:endParaRPr kumimoji="0" lang="en-US" sz="700" b="1" i="0" u="none" strike="noStrike" cap="none" normalizeH="0" baseline="0" dirty="0">
                        <a:ln>
                          <a:noFill/>
                        </a:ln>
                        <a:solidFill>
                          <a:srgbClr val="000000"/>
                        </a:solidFill>
                        <a:effectLst/>
                        <a:latin typeface="Calibri" pitchFamily="-108" charset="0"/>
                      </a:endParaRPr>
                    </a:p>
                  </a:txBody>
                  <a:tcPr anchor="ctr" horzOverflow="overflow"/>
                </a:tc>
                <a:tc>
                  <a:txBody>
                    <a:bodyPr/>
                    <a:lstStyle/>
                    <a:p>
                      <a:pPr algn="ctr"/>
                      <a:r>
                        <a:rPr lang="en-US" sz="700" b="1" dirty="0" smtClean="0"/>
                        <a:t>$0.5M</a:t>
                      </a:r>
                      <a:endParaRPr lang="en-US" sz="700" b="1" dirty="0"/>
                    </a:p>
                  </a:txBody>
                  <a:tcPr anchor="ctr"/>
                </a:tc>
              </a:tr>
              <a:tr h="18621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1" u="none" strike="noStrike" cap="none" normalizeH="0" baseline="0" dirty="0" smtClean="0">
                          <a:ln>
                            <a:noFill/>
                          </a:ln>
                          <a:effectLst/>
                        </a:rPr>
                        <a:t>Temporary Duty (TDY)</a:t>
                      </a:r>
                      <a:r>
                        <a:rPr lang="en-US" sz="700" kern="1200" baseline="30000" dirty="0" smtClean="0">
                          <a:solidFill>
                            <a:schemeClr val="tx1"/>
                          </a:solidFill>
                          <a:effectLst/>
                          <a:latin typeface="+mn-lt"/>
                          <a:ea typeface="+mn-ea"/>
                          <a:cs typeface="+mn-cs"/>
                        </a:rPr>
                        <a:t> 2</a:t>
                      </a:r>
                      <a:endParaRPr kumimoji="0" lang="en-US" sz="700" b="1" i="0" u="none" strike="noStrike" cap="none" normalizeH="0" baseline="0" dirty="0">
                        <a:ln>
                          <a:noFill/>
                        </a:ln>
                        <a:solidFill>
                          <a:srgbClr val="000000"/>
                        </a:solidFill>
                        <a:effectLst/>
                        <a:latin typeface="Calibri" pitchFamily="-108" charset="0"/>
                      </a:endParaRPr>
                    </a:p>
                  </a:txBody>
                  <a:tcPr anchor="ctr" horzOverflow="overflow"/>
                </a:tc>
                <a:tc>
                  <a:txBody>
                    <a:bodyPr/>
                    <a:lstStyle/>
                    <a:p>
                      <a:pPr algn="ctr"/>
                      <a:r>
                        <a:rPr lang="en-US" sz="700" b="1" dirty="0" smtClean="0"/>
                        <a:t>$205.0M</a:t>
                      </a:r>
                      <a:endParaRPr lang="en-US" sz="700" b="1" dirty="0"/>
                    </a:p>
                  </a:txBody>
                  <a:tcPr anchor="ctr"/>
                </a:tc>
              </a:tr>
              <a:tr h="18621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1" u="none" strike="noStrike" cap="none" normalizeH="0" baseline="0" dirty="0" smtClean="0">
                          <a:ln>
                            <a:noFill/>
                          </a:ln>
                          <a:effectLst/>
                        </a:rPr>
                        <a:t>Fuels, Inventory, Equipment</a:t>
                      </a:r>
                      <a:endParaRPr kumimoji="0" lang="en-US" sz="700" b="1" i="0" u="none" strike="noStrike" cap="none" normalizeH="0" baseline="0" dirty="0">
                        <a:ln>
                          <a:noFill/>
                        </a:ln>
                        <a:solidFill>
                          <a:srgbClr val="000000"/>
                        </a:solidFill>
                        <a:effectLst/>
                        <a:latin typeface="Calibri" pitchFamily="-108" charset="0"/>
                      </a:endParaRPr>
                    </a:p>
                  </a:txBody>
                  <a:tcPr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700" b="1" u="none" strike="noStrike" cap="none" normalizeH="0" baseline="0" dirty="0" smtClean="0">
                          <a:ln>
                            <a:noFill/>
                          </a:ln>
                          <a:effectLst/>
                        </a:rPr>
                        <a:t>$721.8M</a:t>
                      </a:r>
                      <a:endParaRPr kumimoji="0" lang="en-US" sz="700" b="1" i="0" u="none" strike="noStrike" cap="none" normalizeH="0" baseline="0" dirty="0" smtClean="0">
                        <a:ln>
                          <a:noFill/>
                        </a:ln>
                        <a:solidFill>
                          <a:schemeClr val="tx1"/>
                        </a:solidFill>
                        <a:effectLst/>
                        <a:latin typeface="Calibri" pitchFamily="34" charset="0"/>
                        <a:ea typeface="ＭＳ Ｐゴシック" pitchFamily="-108" charset="-128"/>
                      </a:endParaRPr>
                    </a:p>
                  </a:txBody>
                  <a:tcPr anchor="ctr"/>
                </a:tc>
              </a:tr>
              <a:tr h="176104">
                <a:tc>
                  <a:txBody>
                    <a:bodyPr/>
                    <a:lstStyle/>
                    <a:p>
                      <a:pPr marL="0" marR="0" indent="0" algn="l" rtl="0" eaLnBrk="1" fontAlgn="base" latinLnBrk="0" hangingPunct="1">
                        <a:spcBef>
                          <a:spcPts val="0"/>
                        </a:spcBef>
                        <a:spcAft>
                          <a:spcPts val="0"/>
                        </a:spcAft>
                      </a:pPr>
                      <a:r>
                        <a:rPr lang="en-US" sz="700" b="1" u="none" strike="noStrike" kern="1200" baseline="0" dirty="0" smtClean="0"/>
                        <a:t>Government Purchase Card</a:t>
                      </a:r>
                      <a:endParaRPr lang="en-US" sz="700" b="1" i="0" u="none" strike="noStrike" kern="1200" baseline="0" dirty="0">
                        <a:solidFill>
                          <a:schemeClr val="tx1"/>
                        </a:solidFill>
                        <a:latin typeface="Calibri"/>
                        <a:ea typeface="ＭＳ Ｐゴシック"/>
                      </a:endParaRPr>
                    </a:p>
                  </a:txBody>
                  <a:tcPr marL="83127" marR="83127" marT="40341" marB="40341" anchor="ctr"/>
                </a:tc>
                <a:tc>
                  <a:txBody>
                    <a:bodyPr/>
                    <a:lstStyle/>
                    <a:p>
                      <a:pPr marL="0" marR="0" indent="0" algn="ctr" rtl="0" eaLnBrk="1" fontAlgn="base" latinLnBrk="0" hangingPunct="1">
                        <a:spcBef>
                          <a:spcPts val="0"/>
                        </a:spcBef>
                        <a:spcAft>
                          <a:spcPts val="0"/>
                        </a:spcAft>
                      </a:pPr>
                      <a:r>
                        <a:rPr lang="en-US" sz="700" b="1" u="none" strike="noStrike" kern="1200" baseline="0" dirty="0" smtClean="0"/>
                        <a:t>$26.6M</a:t>
                      </a:r>
                      <a:endParaRPr lang="en-US" sz="700" b="1" i="0" u="none" strike="noStrike" kern="1200" baseline="0" dirty="0">
                        <a:solidFill>
                          <a:schemeClr val="tx1"/>
                        </a:solidFill>
                        <a:latin typeface="Calibri"/>
                        <a:ea typeface="ＭＳ Ｐゴシック"/>
                      </a:endParaRPr>
                    </a:p>
                  </a:txBody>
                  <a:tcPr marL="8659" marR="8659" marT="8404" marB="0" anchor="ctr"/>
                </a:tc>
              </a:tr>
              <a:tr h="176104">
                <a:tc>
                  <a:txBody>
                    <a:bodyPr/>
                    <a:lstStyle/>
                    <a:p>
                      <a:pPr marL="0" marR="0" indent="0" algn="l" rtl="0" eaLnBrk="1" fontAlgn="base" latinLnBrk="0" hangingPunct="1">
                        <a:spcBef>
                          <a:spcPts val="0"/>
                        </a:spcBef>
                        <a:spcAft>
                          <a:spcPts val="0"/>
                        </a:spcAft>
                      </a:pPr>
                      <a:r>
                        <a:rPr lang="en-US" sz="700" b="1" u="none" strike="noStrike" kern="1200" baseline="0" dirty="0"/>
                        <a:t>Utilities</a:t>
                      </a:r>
                      <a:endParaRPr lang="en-US" sz="700" b="1" i="0" u="none" strike="noStrike" kern="1200" baseline="0" dirty="0">
                        <a:solidFill>
                          <a:schemeClr val="tx1"/>
                        </a:solidFill>
                        <a:latin typeface="Calibri"/>
                        <a:ea typeface="ＭＳ Ｐゴシック"/>
                      </a:endParaRPr>
                    </a:p>
                  </a:txBody>
                  <a:tcPr marL="83127" marR="83127" marT="40341" marB="40341" anchor="ctr"/>
                </a:tc>
                <a:tc>
                  <a:txBody>
                    <a:bodyPr/>
                    <a:lstStyle/>
                    <a:p>
                      <a:pPr marL="0" marR="0" indent="0" algn="ctr" rtl="0" eaLnBrk="1" fontAlgn="base" latinLnBrk="0" hangingPunct="1">
                        <a:spcBef>
                          <a:spcPts val="0"/>
                        </a:spcBef>
                        <a:spcAft>
                          <a:spcPts val="0"/>
                        </a:spcAft>
                      </a:pPr>
                      <a:r>
                        <a:rPr lang="en-US" sz="700" b="1" i="0" u="none" strike="noStrike" kern="1200" baseline="0" dirty="0" smtClean="0">
                          <a:solidFill>
                            <a:schemeClr val="tx1"/>
                          </a:solidFill>
                          <a:latin typeface="+mn-lt"/>
                          <a:ea typeface="+mn-ea"/>
                        </a:rPr>
                        <a:t>$10.9M</a:t>
                      </a:r>
                      <a:endParaRPr lang="en-US" sz="700" b="1" i="0" u="none" strike="noStrike" kern="1200" baseline="0" dirty="0">
                        <a:solidFill>
                          <a:schemeClr val="tx1"/>
                        </a:solidFill>
                        <a:latin typeface="Calibri"/>
                        <a:ea typeface="ＭＳ Ｐゴシック"/>
                      </a:endParaRPr>
                    </a:p>
                  </a:txBody>
                  <a:tcPr marL="8659" marR="8659" marT="8404" marB="0" anchor="ctr"/>
                </a:tc>
              </a:tr>
              <a:tr h="176104">
                <a:tc>
                  <a:txBody>
                    <a:bodyPr/>
                    <a:lstStyle/>
                    <a:p>
                      <a:pPr marL="0" marR="0" indent="0" algn="l" rtl="0" eaLnBrk="1" fontAlgn="base" latinLnBrk="0" hangingPunct="1">
                        <a:spcBef>
                          <a:spcPts val="0"/>
                        </a:spcBef>
                        <a:spcAft>
                          <a:spcPts val="0"/>
                        </a:spcAft>
                      </a:pPr>
                      <a:r>
                        <a:rPr lang="en-US" sz="700" b="1" u="none" strike="noStrike" kern="1200" baseline="0" dirty="0"/>
                        <a:t>Service Contracts</a:t>
                      </a:r>
                      <a:endParaRPr lang="en-US" sz="700" b="1" i="0" u="none" strike="noStrike" kern="1200" baseline="0" dirty="0">
                        <a:solidFill>
                          <a:schemeClr val="tx1"/>
                        </a:solidFill>
                        <a:latin typeface="Calibri"/>
                        <a:ea typeface="ＭＳ Ｐゴシック"/>
                      </a:endParaRPr>
                    </a:p>
                  </a:txBody>
                  <a:tcPr marL="83127" marR="83127" marT="40341" marB="40341" anchor="ctr"/>
                </a:tc>
                <a:tc>
                  <a:txBody>
                    <a:bodyPr/>
                    <a:lstStyle/>
                    <a:p>
                      <a:pPr marL="0" marR="0" indent="0" algn="ctr" rtl="0" eaLnBrk="1" fontAlgn="base" latinLnBrk="0" hangingPunct="1">
                        <a:spcBef>
                          <a:spcPts val="0"/>
                        </a:spcBef>
                        <a:spcAft>
                          <a:spcPts val="0"/>
                        </a:spcAft>
                      </a:pPr>
                      <a:r>
                        <a:rPr lang="en-US" sz="700" b="1" u="none" strike="noStrike" kern="1200" baseline="0" dirty="0" smtClean="0"/>
                        <a:t>$98.6M</a:t>
                      </a:r>
                      <a:endParaRPr lang="en-US" sz="700" b="1" i="0" u="none" strike="noStrike" kern="1200" baseline="0" dirty="0">
                        <a:solidFill>
                          <a:schemeClr val="tx1"/>
                        </a:solidFill>
                        <a:latin typeface="Calibri"/>
                        <a:ea typeface="ＭＳ Ｐゴシック"/>
                      </a:endParaRPr>
                    </a:p>
                  </a:txBody>
                  <a:tcPr marL="8659" marR="8659" marT="8404" marB="0" anchor="ctr"/>
                </a:tc>
              </a:tr>
              <a:tr h="176104">
                <a:tc>
                  <a:txBody>
                    <a:bodyPr/>
                    <a:lstStyle/>
                    <a:p>
                      <a:pPr marL="0" marR="0" indent="0" algn="l" rtl="0" eaLnBrk="1" fontAlgn="base" latinLnBrk="0" hangingPunct="1">
                        <a:spcBef>
                          <a:spcPts val="0"/>
                        </a:spcBef>
                        <a:spcAft>
                          <a:spcPts val="0"/>
                        </a:spcAft>
                      </a:pPr>
                      <a:r>
                        <a:rPr lang="en-US" sz="700" b="1" u="none" strike="noStrike" kern="1200" baseline="0" dirty="0" smtClean="0"/>
                        <a:t>Construction</a:t>
                      </a:r>
                      <a:r>
                        <a:rPr lang="en-US" sz="700" kern="1200" baseline="30000" dirty="0" smtClean="0">
                          <a:solidFill>
                            <a:schemeClr val="tx1"/>
                          </a:solidFill>
                          <a:effectLst/>
                          <a:latin typeface="+mn-lt"/>
                          <a:ea typeface="+mn-ea"/>
                          <a:cs typeface="+mn-cs"/>
                        </a:rPr>
                        <a:t> 3</a:t>
                      </a:r>
                      <a:endParaRPr lang="en-US" sz="700" b="1" i="0" u="none" strike="noStrike" kern="1200" baseline="0" dirty="0">
                        <a:solidFill>
                          <a:schemeClr val="tx1"/>
                        </a:solidFill>
                        <a:latin typeface="Calibri"/>
                        <a:ea typeface="ＭＳ Ｐゴシック"/>
                      </a:endParaRPr>
                    </a:p>
                  </a:txBody>
                  <a:tcPr marL="83127" marR="83127" marT="40341" marB="40341" anchor="ctr"/>
                </a:tc>
                <a:tc>
                  <a:txBody>
                    <a:bodyPr/>
                    <a:lstStyle/>
                    <a:p>
                      <a:pPr marL="0" marR="0" indent="0" algn="ctr" rtl="0" eaLnBrk="1" fontAlgn="base" latinLnBrk="0" hangingPunct="1">
                        <a:spcBef>
                          <a:spcPts val="0"/>
                        </a:spcBef>
                        <a:spcAft>
                          <a:spcPts val="0"/>
                        </a:spcAft>
                      </a:pPr>
                      <a:r>
                        <a:rPr lang="en-US" sz="700" b="1" u="none" strike="noStrike" kern="1200" baseline="0" dirty="0" smtClean="0"/>
                        <a:t>$75.3M</a:t>
                      </a:r>
                      <a:endParaRPr lang="en-US" sz="700" b="1" i="0" u="none" strike="noStrike" kern="1200" baseline="0" dirty="0">
                        <a:solidFill>
                          <a:schemeClr val="tx1"/>
                        </a:solidFill>
                        <a:latin typeface="Calibri"/>
                        <a:ea typeface="ＭＳ Ｐゴシック"/>
                      </a:endParaRPr>
                    </a:p>
                  </a:txBody>
                  <a:tcPr marL="8659" marR="8659" marT="8404" marB="0" anchor="ctr"/>
                </a:tc>
              </a:tr>
              <a:tr h="176104">
                <a:tc>
                  <a:txBody>
                    <a:bodyPr/>
                    <a:lstStyle/>
                    <a:p>
                      <a:pPr marL="0" marR="0" indent="0" algn="l" rtl="0" eaLnBrk="1" fontAlgn="base" latinLnBrk="0" hangingPunct="1">
                        <a:spcBef>
                          <a:spcPts val="0"/>
                        </a:spcBef>
                        <a:spcAft>
                          <a:spcPts val="0"/>
                        </a:spcAft>
                      </a:pPr>
                      <a:r>
                        <a:rPr lang="en-US" sz="700" b="1" u="none" strike="noStrike" kern="1200" baseline="0" dirty="0" smtClean="0"/>
                        <a:t>Multi-Year Capital Assets</a:t>
                      </a:r>
                      <a:r>
                        <a:rPr lang="en-US" sz="700" kern="1200" baseline="30000" dirty="0" smtClean="0">
                          <a:solidFill>
                            <a:schemeClr val="tx1"/>
                          </a:solidFill>
                          <a:effectLst/>
                          <a:latin typeface="+mn-lt"/>
                          <a:ea typeface="+mn-ea"/>
                          <a:cs typeface="+mn-cs"/>
                        </a:rPr>
                        <a:t> 4</a:t>
                      </a:r>
                      <a:endParaRPr lang="en-US" sz="700" b="1" i="0" u="none" strike="noStrike" kern="1200" baseline="0" dirty="0">
                        <a:solidFill>
                          <a:schemeClr val="tx1"/>
                        </a:solidFill>
                        <a:latin typeface="Calibri"/>
                        <a:ea typeface="ＭＳ Ｐゴシック"/>
                      </a:endParaRPr>
                    </a:p>
                  </a:txBody>
                  <a:tcPr marL="83127" marR="83127" marT="40341" marB="40341" anchor="ctr"/>
                </a:tc>
                <a:tc>
                  <a:txBody>
                    <a:bodyPr/>
                    <a:lstStyle/>
                    <a:p>
                      <a:pPr marL="0" marR="0" indent="0" algn="ctr" rtl="0" eaLnBrk="1" fontAlgn="base" latinLnBrk="0" hangingPunct="1">
                        <a:spcBef>
                          <a:spcPts val="0"/>
                        </a:spcBef>
                        <a:spcAft>
                          <a:spcPts val="0"/>
                        </a:spcAft>
                      </a:pPr>
                      <a:r>
                        <a:rPr lang="en-US" sz="700" b="1" u="none" strike="noStrike" kern="1200" baseline="0" dirty="0" smtClean="0"/>
                        <a:t>$1,863.4M</a:t>
                      </a:r>
                      <a:endParaRPr lang="en-US" sz="700" b="1" i="0" u="none" strike="noStrike" kern="1200" baseline="0" dirty="0">
                        <a:solidFill>
                          <a:schemeClr val="tx1"/>
                        </a:solidFill>
                        <a:latin typeface="Calibri"/>
                        <a:ea typeface="ＭＳ Ｐゴシック"/>
                      </a:endParaRPr>
                    </a:p>
                  </a:txBody>
                  <a:tcPr marL="8659" marR="8659" marT="8404" marB="0" anchor="ctr"/>
                </a:tc>
              </a:tr>
              <a:tr h="18621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1" i="0" u="none" strike="noStrike" cap="none" normalizeH="0" baseline="0" dirty="0" smtClean="0">
                          <a:ln>
                            <a:noFill/>
                          </a:ln>
                          <a:solidFill>
                            <a:schemeClr val="tx1"/>
                          </a:solidFill>
                          <a:effectLst/>
                          <a:latin typeface="+mj-lt"/>
                        </a:rPr>
                        <a:t>Nellis Open House Airshow</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1" i="0" u="none" strike="noStrike" cap="none" normalizeH="0" baseline="0" dirty="0" smtClean="0">
                          <a:ln>
                            <a:noFill/>
                          </a:ln>
                          <a:solidFill>
                            <a:schemeClr val="tx1"/>
                          </a:solidFill>
                          <a:effectLst/>
                          <a:latin typeface="+mj-lt"/>
                        </a:rPr>
                        <a:t>(Nov 2016 – FY17)</a:t>
                      </a:r>
                      <a:endParaRPr kumimoji="0" lang="en-US" sz="700" b="1" i="0" u="none" strike="noStrike" cap="none" normalizeH="0" baseline="0" dirty="0">
                        <a:ln>
                          <a:noFill/>
                        </a:ln>
                        <a:solidFill>
                          <a:schemeClr val="tx1"/>
                        </a:solidFill>
                        <a:effectLst/>
                        <a:latin typeface="+mj-lt"/>
                      </a:endParaRPr>
                    </a:p>
                  </a:txBody>
                  <a:tcPr anchor="ctr" horzOverflow="overflow"/>
                </a:tc>
                <a:tc>
                  <a:txBody>
                    <a:bodyPr/>
                    <a:lstStyle/>
                    <a:p>
                      <a:pPr algn="ctr"/>
                      <a:r>
                        <a:rPr lang="en-US" sz="700" b="1" dirty="0" smtClean="0">
                          <a:solidFill>
                            <a:schemeClr val="tx1"/>
                          </a:solidFill>
                          <a:latin typeface="+mj-lt"/>
                        </a:rPr>
                        <a:t>$0.4M</a:t>
                      </a:r>
                    </a:p>
                  </a:txBody>
                  <a:tcPr anchor="ctr"/>
                </a:tc>
              </a:tr>
              <a:tr h="18621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1" u="none" strike="noStrike" cap="none" normalizeH="0" baseline="0" dirty="0" smtClean="0">
                          <a:ln>
                            <a:noFill/>
                          </a:ln>
                          <a:effectLst/>
                        </a:rPr>
                        <a:t>Total Annual Expenditures</a:t>
                      </a:r>
                      <a:endParaRPr kumimoji="0" lang="en-US" sz="700" b="1" i="0" u="none" strike="noStrike" cap="none" normalizeH="0" baseline="0" dirty="0">
                        <a:ln>
                          <a:noFill/>
                        </a:ln>
                        <a:solidFill>
                          <a:schemeClr val="tx1"/>
                        </a:solidFill>
                        <a:effectLst/>
                        <a:latin typeface="+mj-lt"/>
                      </a:endParaRPr>
                    </a:p>
                  </a:txBody>
                  <a:tcPr anchor="ctr" horzOverflow="overflow"/>
                </a:tc>
                <a:tc>
                  <a:txBody>
                    <a:bodyPr/>
                    <a:lstStyle/>
                    <a:p>
                      <a:pPr algn="ctr"/>
                      <a:r>
                        <a:rPr lang="en-US" sz="700" b="1" dirty="0" smtClean="0">
                          <a:solidFill>
                            <a:schemeClr val="tx1"/>
                          </a:solidFill>
                          <a:latin typeface="+mj-lt"/>
                        </a:rPr>
                        <a:t>$3,124.7M</a:t>
                      </a:r>
                    </a:p>
                  </a:txBody>
                  <a:tcPr anchor="ctr"/>
                </a:tc>
              </a:tr>
            </a:tbl>
          </a:graphicData>
        </a:graphic>
      </p:graphicFrame>
      <p:sp>
        <p:nvSpPr>
          <p:cNvPr id="3180" name="TextBox 5"/>
          <p:cNvSpPr txBox="1">
            <a:spLocks noChangeArrowheads="1"/>
          </p:cNvSpPr>
          <p:nvPr/>
        </p:nvSpPr>
        <p:spPr bwMode="auto">
          <a:xfrm>
            <a:off x="3351356" y="6241478"/>
            <a:ext cx="2477944" cy="718133"/>
          </a:xfrm>
          <a:prstGeom prst="rect">
            <a:avLst/>
          </a:prstGeom>
          <a:noFill/>
          <a:ln w="9525">
            <a:noFill/>
            <a:miter lim="800000"/>
            <a:headEnd/>
            <a:tailEnd/>
          </a:ln>
        </p:spPr>
        <p:txBody>
          <a:bodyPr lIns="91429" tIns="45714" rIns="91429" bIns="45714">
            <a:spAutoFit/>
          </a:bodyPr>
          <a:lstStyle/>
          <a:p>
            <a:r>
              <a:rPr lang="en-US" sz="800" baseline="30000" dirty="0" smtClean="0"/>
              <a:t>1</a:t>
            </a:r>
            <a:r>
              <a:rPr lang="en-US" sz="500" b="1" dirty="0" smtClean="0">
                <a:solidFill>
                  <a:srgbClr val="000000"/>
                </a:solidFill>
              </a:rPr>
              <a:t>“Health Expense” </a:t>
            </a:r>
            <a:r>
              <a:rPr lang="en-US" sz="500" b="1" dirty="0">
                <a:solidFill>
                  <a:srgbClr val="000000"/>
                </a:solidFill>
              </a:rPr>
              <a:t>is calculated as the cost to the US Government only</a:t>
            </a:r>
          </a:p>
          <a:p>
            <a:r>
              <a:rPr lang="en-US" sz="700" baseline="30000" dirty="0" smtClean="0"/>
              <a:t>2</a:t>
            </a:r>
            <a:r>
              <a:rPr lang="en-US" sz="500" b="1" dirty="0" smtClean="0">
                <a:solidFill>
                  <a:srgbClr val="000000"/>
                </a:solidFill>
              </a:rPr>
              <a:t>“Temporary Duty” is calculated </a:t>
            </a:r>
            <a:r>
              <a:rPr lang="en-US" sz="500" b="1" dirty="0">
                <a:solidFill>
                  <a:srgbClr val="000000"/>
                </a:solidFill>
              </a:rPr>
              <a:t>as: </a:t>
            </a:r>
            <a:r>
              <a:rPr lang="en-US" sz="500" b="1" i="1" dirty="0">
                <a:solidFill>
                  <a:srgbClr val="000000"/>
                </a:solidFill>
              </a:rPr>
              <a:t># of bed nights </a:t>
            </a:r>
            <a:r>
              <a:rPr lang="en-US" sz="500" b="1" dirty="0">
                <a:solidFill>
                  <a:srgbClr val="000000"/>
                </a:solidFill>
              </a:rPr>
              <a:t>x </a:t>
            </a:r>
            <a:r>
              <a:rPr lang="en-US" sz="500" b="1" i="1" dirty="0">
                <a:solidFill>
                  <a:srgbClr val="000000"/>
                </a:solidFill>
              </a:rPr>
              <a:t>local per diem rate </a:t>
            </a:r>
            <a:r>
              <a:rPr lang="en-US" sz="500" b="1" dirty="0">
                <a:solidFill>
                  <a:srgbClr val="000000"/>
                </a:solidFill>
              </a:rPr>
              <a:t>+ </a:t>
            </a:r>
            <a:r>
              <a:rPr lang="en-US" sz="500" b="1" i="1" dirty="0">
                <a:solidFill>
                  <a:srgbClr val="000000"/>
                </a:solidFill>
              </a:rPr>
              <a:t># off base bed nights </a:t>
            </a:r>
            <a:r>
              <a:rPr lang="en-US" sz="500" b="1" dirty="0">
                <a:solidFill>
                  <a:srgbClr val="000000"/>
                </a:solidFill>
              </a:rPr>
              <a:t>x </a:t>
            </a:r>
            <a:r>
              <a:rPr lang="en-US" sz="500" b="1" i="1" dirty="0">
                <a:solidFill>
                  <a:srgbClr val="000000"/>
                </a:solidFill>
              </a:rPr>
              <a:t>lodging rate</a:t>
            </a:r>
          </a:p>
          <a:p>
            <a:r>
              <a:rPr lang="en-US" sz="700" baseline="30000" dirty="0" smtClean="0"/>
              <a:t>3</a:t>
            </a:r>
            <a:r>
              <a:rPr lang="en-US" sz="500" b="1" dirty="0" smtClean="0">
                <a:solidFill>
                  <a:srgbClr val="000000"/>
                </a:solidFill>
              </a:rPr>
              <a:t>“Construction” </a:t>
            </a:r>
            <a:r>
              <a:rPr lang="en-US" sz="500" b="1" dirty="0">
                <a:solidFill>
                  <a:srgbClr val="000000"/>
                </a:solidFill>
              </a:rPr>
              <a:t>includes </a:t>
            </a:r>
            <a:r>
              <a:rPr lang="en-US" sz="500" b="1" dirty="0" smtClean="0">
                <a:solidFill>
                  <a:srgbClr val="000000"/>
                </a:solidFill>
              </a:rPr>
              <a:t>MILCON, </a:t>
            </a:r>
            <a:r>
              <a:rPr lang="en-US" sz="500" b="1" dirty="0">
                <a:solidFill>
                  <a:srgbClr val="000000"/>
                </a:solidFill>
              </a:rPr>
              <a:t>NAF, </a:t>
            </a:r>
            <a:r>
              <a:rPr lang="en-US" sz="500" b="1" dirty="0" smtClean="0">
                <a:solidFill>
                  <a:srgbClr val="000000"/>
                </a:solidFill>
              </a:rPr>
              <a:t>&amp; </a:t>
            </a:r>
            <a:r>
              <a:rPr lang="en-US" sz="500" b="1" dirty="0">
                <a:solidFill>
                  <a:srgbClr val="000000"/>
                </a:solidFill>
              </a:rPr>
              <a:t>O&amp;M</a:t>
            </a:r>
          </a:p>
          <a:p>
            <a:r>
              <a:rPr lang="en-US" sz="700" baseline="30000" dirty="0" smtClean="0"/>
              <a:t>4</a:t>
            </a:r>
            <a:r>
              <a:rPr lang="en-US" sz="500" b="1" dirty="0" smtClean="0">
                <a:solidFill>
                  <a:prstClr val="black"/>
                </a:solidFill>
              </a:rPr>
              <a:t>“Multi-year </a:t>
            </a:r>
            <a:r>
              <a:rPr lang="en-US" sz="500" b="1" dirty="0">
                <a:solidFill>
                  <a:prstClr val="black"/>
                </a:solidFill>
              </a:rPr>
              <a:t>C</a:t>
            </a:r>
            <a:r>
              <a:rPr lang="en-US" sz="500" b="1" dirty="0" smtClean="0">
                <a:solidFill>
                  <a:prstClr val="black"/>
                </a:solidFill>
              </a:rPr>
              <a:t>apital Assets” </a:t>
            </a:r>
            <a:r>
              <a:rPr lang="en-US" sz="500" b="1" dirty="0">
                <a:solidFill>
                  <a:prstClr val="black"/>
                </a:solidFill>
              </a:rPr>
              <a:t>include systems, equipment, materials, </a:t>
            </a:r>
            <a:r>
              <a:rPr lang="en-US" sz="500" b="1" dirty="0" smtClean="0">
                <a:solidFill>
                  <a:prstClr val="black"/>
                </a:solidFill>
              </a:rPr>
              <a:t>supplies, </a:t>
            </a:r>
            <a:r>
              <a:rPr lang="en-US" sz="500" b="1" dirty="0">
                <a:solidFill>
                  <a:prstClr val="black"/>
                </a:solidFill>
              </a:rPr>
              <a:t>and contracts that require current FY outlays to procure or maintain existing and future mission </a:t>
            </a:r>
            <a:r>
              <a:rPr lang="en-US" sz="500" b="1" dirty="0" smtClean="0">
                <a:solidFill>
                  <a:prstClr val="black"/>
                </a:solidFill>
              </a:rPr>
              <a:t>requirements</a:t>
            </a:r>
            <a:endParaRPr lang="en-US" sz="500" b="1" dirty="0">
              <a:solidFill>
                <a:prstClr val="black"/>
              </a:solidFill>
            </a:endParaRPr>
          </a:p>
          <a:p>
            <a:endParaRPr lang="en-US" sz="500" b="1" dirty="0">
              <a:solidFill>
                <a:prstClr val="black"/>
              </a:solidFill>
            </a:endParaRPr>
          </a:p>
        </p:txBody>
      </p:sp>
      <p:sp>
        <p:nvSpPr>
          <p:cNvPr id="3181" name="TextBox 34"/>
          <p:cNvSpPr txBox="1">
            <a:spLocks noChangeArrowheads="1"/>
          </p:cNvSpPr>
          <p:nvPr/>
        </p:nvSpPr>
        <p:spPr bwMode="auto">
          <a:xfrm>
            <a:off x="3429000" y="228600"/>
            <a:ext cx="801482" cy="246209"/>
          </a:xfrm>
          <a:prstGeom prst="rect">
            <a:avLst/>
          </a:prstGeom>
          <a:solidFill>
            <a:schemeClr val="accent5">
              <a:lumMod val="75000"/>
            </a:schemeClr>
          </a:solidFill>
          <a:ln w="9525">
            <a:solidFill>
              <a:srgbClr val="663300"/>
            </a:solidFill>
            <a:miter lim="800000"/>
            <a:headEnd/>
            <a:tailEnd/>
          </a:ln>
        </p:spPr>
        <p:txBody>
          <a:bodyPr wrap="square" lIns="91429" tIns="45714" rIns="91429" bIns="45714" anchor="ctr">
            <a:spAutoFit/>
          </a:bodyPr>
          <a:lstStyle/>
          <a:p>
            <a:pPr algn="ctr"/>
            <a:r>
              <a:rPr lang="en-US" sz="1000" dirty="0">
                <a:solidFill>
                  <a:prstClr val="white"/>
                </a:solidFill>
                <a:latin typeface="Eras Bold ITC" pitchFamily="34" charset="0"/>
                <a:ea typeface="Bank Gothic" pitchFamily="-108" charset="0"/>
                <a:cs typeface="Bank Gothic" pitchFamily="-108" charset="0"/>
              </a:rPr>
              <a:t>Table </a:t>
            </a:r>
            <a:r>
              <a:rPr lang="en-US" sz="1000" dirty="0" smtClean="0">
                <a:solidFill>
                  <a:prstClr val="white"/>
                </a:solidFill>
                <a:latin typeface="Eras Bold ITC" pitchFamily="34" charset="0"/>
                <a:ea typeface="Bank Gothic" pitchFamily="-108" charset="0"/>
                <a:cs typeface="Bank Gothic" pitchFamily="-108" charset="0"/>
              </a:rPr>
              <a:t>3</a:t>
            </a:r>
            <a:endParaRPr lang="en-US" sz="1000" dirty="0">
              <a:solidFill>
                <a:prstClr val="white"/>
              </a:solidFill>
              <a:latin typeface="Eras Bold ITC" pitchFamily="34" charset="0"/>
              <a:ea typeface="Bank Gothic" pitchFamily="-108" charset="0"/>
              <a:cs typeface="Bank Gothic" pitchFamily="-108" charset="0"/>
            </a:endParaRPr>
          </a:p>
        </p:txBody>
      </p:sp>
      <p:sp>
        <p:nvSpPr>
          <p:cNvPr id="36" name="TextBox 35"/>
          <p:cNvSpPr txBox="1"/>
          <p:nvPr/>
        </p:nvSpPr>
        <p:spPr>
          <a:xfrm>
            <a:off x="3419107" y="478471"/>
            <a:ext cx="2552279" cy="307764"/>
          </a:xfrm>
          <a:prstGeom prst="rect">
            <a:avLst/>
          </a:prstGeom>
          <a:noFill/>
        </p:spPr>
        <p:txBody>
          <a:bodyPr wrap="none" lIns="91429" tIns="45714" rIns="91429" bIns="45714">
            <a:spAutoFit/>
          </a:bodyPr>
          <a:lstStyle/>
          <a:p>
            <a:pPr algn="ctr" defTabSz="457146">
              <a:defRPr/>
            </a:pPr>
            <a:r>
              <a:rPr lang="en-US" sz="1400" dirty="0">
                <a:solidFill>
                  <a:prstClr val="black"/>
                </a:solidFill>
                <a:latin typeface="Eras Bold ITC" pitchFamily="34" charset="0"/>
                <a:cs typeface="Calibri" pitchFamily="34" charset="0"/>
              </a:rPr>
              <a:t>Retiree Presence &amp; Payroll</a:t>
            </a:r>
          </a:p>
        </p:txBody>
      </p:sp>
      <p:sp>
        <p:nvSpPr>
          <p:cNvPr id="3183" name="TextBox 37"/>
          <p:cNvSpPr txBox="1">
            <a:spLocks noChangeArrowheads="1"/>
          </p:cNvSpPr>
          <p:nvPr/>
        </p:nvSpPr>
        <p:spPr bwMode="auto">
          <a:xfrm>
            <a:off x="6477000" y="177353"/>
            <a:ext cx="805042" cy="246209"/>
          </a:xfrm>
          <a:prstGeom prst="rect">
            <a:avLst/>
          </a:prstGeom>
          <a:solidFill>
            <a:schemeClr val="accent5">
              <a:lumMod val="75000"/>
            </a:schemeClr>
          </a:solidFill>
          <a:ln w="9525">
            <a:solidFill>
              <a:srgbClr val="663300"/>
            </a:solidFill>
            <a:miter lim="800000"/>
            <a:headEnd/>
            <a:tailEnd/>
          </a:ln>
        </p:spPr>
        <p:txBody>
          <a:bodyPr wrap="square" lIns="91429" tIns="45714" rIns="91429" bIns="45714" anchor="ctr">
            <a:spAutoFit/>
          </a:bodyPr>
          <a:lstStyle/>
          <a:p>
            <a:pPr algn="ctr"/>
            <a:r>
              <a:rPr lang="en-US" sz="1000" dirty="0">
                <a:solidFill>
                  <a:prstClr val="white"/>
                </a:solidFill>
                <a:latin typeface="Eras Bold ITC" pitchFamily="34" charset="0"/>
                <a:ea typeface="Bank Gothic" pitchFamily="-108" charset="0"/>
                <a:cs typeface="Bank Gothic" pitchFamily="-108" charset="0"/>
              </a:rPr>
              <a:t>Table 5</a:t>
            </a:r>
          </a:p>
        </p:txBody>
      </p:sp>
      <p:sp>
        <p:nvSpPr>
          <p:cNvPr id="39" name="TextBox 38"/>
          <p:cNvSpPr txBox="1"/>
          <p:nvPr/>
        </p:nvSpPr>
        <p:spPr>
          <a:xfrm>
            <a:off x="6382535" y="417699"/>
            <a:ext cx="2627620" cy="307764"/>
          </a:xfrm>
          <a:prstGeom prst="rect">
            <a:avLst/>
          </a:prstGeom>
          <a:noFill/>
        </p:spPr>
        <p:txBody>
          <a:bodyPr wrap="none" lIns="91429" tIns="45714" rIns="91429" bIns="45714">
            <a:spAutoFit/>
          </a:bodyPr>
          <a:lstStyle/>
          <a:p>
            <a:pPr algn="ctr" defTabSz="457146">
              <a:defRPr/>
            </a:pPr>
            <a:r>
              <a:rPr lang="en-US" sz="1400" dirty="0">
                <a:solidFill>
                  <a:prstClr val="black"/>
                </a:solidFill>
                <a:latin typeface="Eras Bold ITC" pitchFamily="34" charset="0"/>
                <a:cs typeface="Calibri" pitchFamily="34" charset="0"/>
              </a:rPr>
              <a:t>Total Indirect Jobs Created</a:t>
            </a:r>
          </a:p>
        </p:txBody>
      </p:sp>
      <p:graphicFrame>
        <p:nvGraphicFramePr>
          <p:cNvPr id="40" name="Table 39"/>
          <p:cNvGraphicFramePr>
            <a:graphicFrameLocks noGrp="1"/>
          </p:cNvGraphicFramePr>
          <p:nvPr>
            <p:extLst>
              <p:ext uri="{D42A27DB-BD31-4B8C-83A1-F6EECF244321}">
                <p14:modId xmlns:p14="http://schemas.microsoft.com/office/powerpoint/2010/main" val="535236385"/>
              </p:ext>
            </p:extLst>
          </p:nvPr>
        </p:nvGraphicFramePr>
        <p:xfrm>
          <a:off x="6477000" y="762000"/>
          <a:ext cx="2527623" cy="1618648"/>
        </p:xfrm>
        <a:graphic>
          <a:graphicData uri="http://schemas.openxmlformats.org/drawingml/2006/table">
            <a:tbl>
              <a:tblPr firstRow="1" bandRow="1">
                <a:tableStyleId>{7E9639D4-E3E2-4D34-9284-5A2195B3D0D7}</a:tableStyleId>
              </a:tblPr>
              <a:tblGrid>
                <a:gridCol w="801442"/>
                <a:gridCol w="861435"/>
                <a:gridCol w="864746"/>
              </a:tblGrid>
              <a:tr h="35665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u="none" strike="noStrike" cap="none" normalizeH="0" baseline="0" dirty="0" smtClean="0">
                          <a:ln>
                            <a:noFill/>
                          </a:ln>
                          <a:effectLst/>
                        </a:rPr>
                        <a:t>Personnel Type</a:t>
                      </a:r>
                      <a:endParaRPr kumimoji="0" lang="en-US" sz="700" b="1" i="0" u="none" strike="noStrike" cap="none" normalizeH="0" baseline="0" dirty="0">
                        <a:ln>
                          <a:noFill/>
                        </a:ln>
                        <a:solidFill>
                          <a:schemeClr val="tx1"/>
                        </a:solidFill>
                        <a:effectLst/>
                        <a:latin typeface="+mn-lt"/>
                      </a:endParaRPr>
                    </a:p>
                  </a:txBody>
                  <a:tcPr anchor="ctr" horzOverflow="overflow">
                    <a:solidFill>
                      <a:schemeClr val="accent5">
                        <a:lumMod val="75000"/>
                      </a:schemeClr>
                    </a:solidFill>
                  </a:tcPr>
                </a:tc>
                <a:tc>
                  <a:txBody>
                    <a:bodyPr/>
                    <a:lstStyle/>
                    <a:p>
                      <a:r>
                        <a:rPr lang="en-US" sz="700" dirty="0" smtClean="0"/>
                        <a:t>Est.  Jobs</a:t>
                      </a:r>
                      <a:r>
                        <a:rPr lang="en-US" sz="700" baseline="0" dirty="0" smtClean="0"/>
                        <a:t> Created</a:t>
                      </a:r>
                      <a:endParaRPr lang="en-US" sz="700" dirty="0">
                        <a:solidFill>
                          <a:schemeClr val="tx1"/>
                        </a:solidFill>
                        <a:latin typeface="+mn-lt"/>
                      </a:endParaRPr>
                    </a:p>
                  </a:txBody>
                  <a:tcPr anchor="ctr">
                    <a:solidFill>
                      <a:schemeClr val="accent5">
                        <a:lumMod val="75000"/>
                      </a:schemeClr>
                    </a:solidFill>
                  </a:tcPr>
                </a:tc>
                <a:tc>
                  <a:txBody>
                    <a:bodyPr/>
                    <a:lstStyle/>
                    <a:p>
                      <a:pPr marL="0" marR="0" indent="0" algn="ctr" defTabSz="509412" rtl="0" eaLnBrk="1" fontAlgn="auto" latinLnBrk="0" hangingPunct="1">
                        <a:lnSpc>
                          <a:spcPct val="100000"/>
                        </a:lnSpc>
                        <a:spcBef>
                          <a:spcPts val="0"/>
                        </a:spcBef>
                        <a:spcAft>
                          <a:spcPts val="0"/>
                        </a:spcAft>
                        <a:buClrTx/>
                        <a:buSzTx/>
                        <a:buFontTx/>
                        <a:buNone/>
                        <a:tabLst/>
                        <a:defRPr/>
                      </a:pPr>
                      <a:r>
                        <a:rPr lang="en-US" sz="700" dirty="0" smtClean="0"/>
                        <a:t>$ Value of Jobs</a:t>
                      </a:r>
                      <a:r>
                        <a:rPr lang="en-US" sz="700" baseline="0" dirty="0" smtClean="0"/>
                        <a:t> Created</a:t>
                      </a:r>
                      <a:endParaRPr lang="en-US" sz="700" dirty="0" smtClean="0">
                        <a:solidFill>
                          <a:schemeClr val="tx1"/>
                        </a:solidFill>
                        <a:latin typeface="+mn-lt"/>
                      </a:endParaRPr>
                    </a:p>
                  </a:txBody>
                  <a:tcPr anchor="ctr">
                    <a:solidFill>
                      <a:schemeClr val="accent5">
                        <a:lumMod val="75000"/>
                      </a:schemeClr>
                    </a:solidFill>
                  </a:tcPr>
                </a:tc>
              </a:tr>
              <a:tr h="26574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1" u="none" strike="noStrike" cap="none" normalizeH="0" baseline="0" dirty="0" smtClean="0">
                          <a:ln>
                            <a:noFill/>
                          </a:ln>
                          <a:effectLst/>
                        </a:rPr>
                        <a:t>Active Duty</a:t>
                      </a:r>
                      <a:endParaRPr kumimoji="0" lang="en-US" sz="700" b="1" i="0" u="none" strike="noStrike" cap="none" normalizeH="0" baseline="0" dirty="0">
                        <a:ln>
                          <a:noFill/>
                        </a:ln>
                        <a:solidFill>
                          <a:srgbClr val="000000"/>
                        </a:solidFill>
                        <a:effectLst/>
                        <a:latin typeface="Calibri" pitchFamily="-108" charset="0"/>
                      </a:endParaRPr>
                    </a:p>
                  </a:txBody>
                  <a:tcPr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700" b="1" i="0" u="none" strike="noStrike" cap="none" normalizeH="0" baseline="0" dirty="0" smtClean="0">
                          <a:ln>
                            <a:noFill/>
                          </a:ln>
                          <a:solidFill>
                            <a:schemeClr val="tx1"/>
                          </a:solidFill>
                          <a:effectLst/>
                          <a:latin typeface="+mn-lt"/>
                          <a:ea typeface="+mn-ea"/>
                        </a:rPr>
                        <a:t>4,914</a:t>
                      </a:r>
                      <a:endParaRPr kumimoji="0" lang="en-US" sz="700" b="1" i="0" u="none" strike="noStrike" cap="none" normalizeH="0" baseline="0" dirty="0" smtClean="0">
                        <a:ln>
                          <a:noFill/>
                        </a:ln>
                        <a:solidFill>
                          <a:srgbClr val="000000"/>
                        </a:solidFill>
                        <a:effectLst/>
                        <a:latin typeface="Calibri" pitchFamily="34" charset="0"/>
                        <a:ea typeface="ＭＳ Ｐゴシック" pitchFamily="-108" charset="-128"/>
                      </a:endParaRPr>
                    </a:p>
                  </a:txBody>
                  <a:tcPr marL="0" marR="0" marT="0" marB="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700" b="1" i="0" u="none" strike="noStrike" cap="none" normalizeH="0" baseline="0" dirty="0" smtClean="0">
                          <a:ln>
                            <a:noFill/>
                          </a:ln>
                          <a:solidFill>
                            <a:schemeClr val="tx1"/>
                          </a:solidFill>
                          <a:effectLst/>
                          <a:latin typeface="+mn-lt"/>
                          <a:ea typeface="+mn-ea"/>
                        </a:rPr>
                        <a:t>$213.7M</a:t>
                      </a:r>
                      <a:endParaRPr kumimoji="0" lang="en-US" sz="700" b="1" i="0" u="none" strike="noStrike" cap="none" normalizeH="0" baseline="0" dirty="0" smtClean="0">
                        <a:ln>
                          <a:noFill/>
                        </a:ln>
                        <a:solidFill>
                          <a:srgbClr val="000000"/>
                        </a:solidFill>
                        <a:effectLst/>
                        <a:latin typeface="Calibri" pitchFamily="34" charset="0"/>
                        <a:ea typeface="ＭＳ Ｐゴシック" pitchFamily="-108" charset="-128"/>
                      </a:endParaRPr>
                    </a:p>
                  </a:txBody>
                  <a:tcPr marL="0" marR="0" marT="0" marB="0" anchor="ctr" horzOverflow="overflow"/>
                </a:tc>
              </a:tr>
              <a:tr h="26574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1" u="none" strike="noStrike" cap="none" normalizeH="0" baseline="0" dirty="0" smtClean="0">
                          <a:ln>
                            <a:noFill/>
                          </a:ln>
                          <a:effectLst/>
                        </a:rPr>
                        <a:t>Reserve/ANG</a:t>
                      </a:r>
                      <a:endParaRPr kumimoji="0" lang="en-US" sz="700" b="1" i="0" u="none" strike="noStrike" cap="none" normalizeH="0" baseline="0" dirty="0">
                        <a:ln>
                          <a:noFill/>
                        </a:ln>
                        <a:solidFill>
                          <a:srgbClr val="000000"/>
                        </a:solidFill>
                        <a:effectLst/>
                        <a:latin typeface="Calibri" pitchFamily="-108" charset="0"/>
                      </a:endParaRPr>
                    </a:p>
                  </a:txBody>
                  <a:tcPr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700" b="1" i="0" u="none" strike="noStrike" cap="none" normalizeH="0" baseline="0" dirty="0" smtClean="0">
                          <a:ln>
                            <a:noFill/>
                          </a:ln>
                          <a:solidFill>
                            <a:schemeClr val="tx1"/>
                          </a:solidFill>
                          <a:effectLst/>
                          <a:latin typeface="+mn-lt"/>
                          <a:ea typeface="+mn-ea"/>
                        </a:rPr>
                        <a:t>231</a:t>
                      </a:r>
                      <a:endParaRPr kumimoji="0" lang="en-US" sz="700" b="1" i="0" u="none" strike="noStrike" cap="none" normalizeH="0" baseline="0" dirty="0" smtClean="0">
                        <a:ln>
                          <a:noFill/>
                        </a:ln>
                        <a:solidFill>
                          <a:srgbClr val="000000"/>
                        </a:solidFill>
                        <a:effectLst/>
                        <a:latin typeface="Calibri" pitchFamily="34" charset="0"/>
                        <a:ea typeface="ＭＳ Ｐゴシック" pitchFamily="-108" charset="-128"/>
                      </a:endParaRPr>
                    </a:p>
                  </a:txBody>
                  <a:tcPr marL="0" marR="0" marT="0" marB="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700" b="1" u="none" strike="noStrike" cap="none" normalizeH="0" baseline="0" dirty="0" smtClean="0">
                          <a:ln>
                            <a:noFill/>
                          </a:ln>
                          <a:effectLst/>
                        </a:rPr>
                        <a:t>$14.0M</a:t>
                      </a:r>
                      <a:endParaRPr kumimoji="0" lang="en-US" sz="700" b="1" i="0" u="none" strike="noStrike" cap="none" normalizeH="0" baseline="0" dirty="0" smtClean="0">
                        <a:ln>
                          <a:noFill/>
                        </a:ln>
                        <a:solidFill>
                          <a:srgbClr val="000000"/>
                        </a:solidFill>
                        <a:effectLst/>
                        <a:latin typeface="Calibri" pitchFamily="34" charset="0"/>
                        <a:ea typeface="ＭＳ Ｐゴシック" pitchFamily="-108" charset="-128"/>
                      </a:endParaRPr>
                    </a:p>
                  </a:txBody>
                  <a:tcPr marL="0" marR="0" marT="0" marB="0" anchor="ctr" horzOverflow="overflow"/>
                </a:tc>
              </a:tr>
              <a:tr h="26574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1" u="none" strike="noStrike" cap="none" normalizeH="0" baseline="0" dirty="0" smtClean="0">
                          <a:ln>
                            <a:noFill/>
                          </a:ln>
                          <a:effectLst/>
                        </a:rPr>
                        <a:t>APF Civilians</a:t>
                      </a:r>
                      <a:endParaRPr kumimoji="0" lang="en-US" sz="700" b="1" i="0" u="none" strike="noStrike" cap="none" normalizeH="0" baseline="0" dirty="0">
                        <a:ln>
                          <a:noFill/>
                        </a:ln>
                        <a:solidFill>
                          <a:srgbClr val="000000"/>
                        </a:solidFill>
                        <a:effectLst/>
                        <a:latin typeface="Calibri" pitchFamily="-108" charset="0"/>
                      </a:endParaRPr>
                    </a:p>
                  </a:txBody>
                  <a:tcPr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700" b="1" i="0" u="none" strike="noStrike" cap="none" normalizeH="0" baseline="0" dirty="0" smtClean="0">
                          <a:ln>
                            <a:noFill/>
                          </a:ln>
                          <a:solidFill>
                            <a:schemeClr val="tx1"/>
                          </a:solidFill>
                          <a:effectLst/>
                          <a:latin typeface="+mn-lt"/>
                          <a:ea typeface="+mn-ea"/>
                        </a:rPr>
                        <a:t>672</a:t>
                      </a:r>
                      <a:endParaRPr kumimoji="0" lang="en-US" sz="700" b="1" i="0" u="none" strike="noStrike" cap="none" normalizeH="0" baseline="0" dirty="0" smtClean="0">
                        <a:ln>
                          <a:noFill/>
                        </a:ln>
                        <a:solidFill>
                          <a:srgbClr val="000000"/>
                        </a:solidFill>
                        <a:effectLst/>
                        <a:latin typeface="Calibri" pitchFamily="34" charset="0"/>
                        <a:ea typeface="ＭＳ Ｐゴシック" pitchFamily="-108" charset="-128"/>
                      </a:endParaRPr>
                    </a:p>
                  </a:txBody>
                  <a:tcPr marL="0" marR="0" marT="0" marB="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700" b="1" u="none" strike="noStrike" cap="none" normalizeH="0" baseline="0" dirty="0" smtClean="0">
                          <a:ln>
                            <a:noFill/>
                          </a:ln>
                          <a:effectLst/>
                        </a:rPr>
                        <a:t>$29.2M</a:t>
                      </a:r>
                      <a:endParaRPr kumimoji="0" lang="en-US" sz="700" b="1" i="0" u="none" strike="noStrike" cap="none" normalizeH="0" baseline="0" dirty="0" smtClean="0">
                        <a:ln>
                          <a:noFill/>
                        </a:ln>
                        <a:solidFill>
                          <a:srgbClr val="000000"/>
                        </a:solidFill>
                        <a:effectLst/>
                        <a:latin typeface="Calibri" pitchFamily="34" charset="0"/>
                        <a:ea typeface="ＭＳ Ｐゴシック" pitchFamily="-108" charset="-128"/>
                      </a:endParaRPr>
                    </a:p>
                  </a:txBody>
                  <a:tcPr marL="0" marR="0" marT="0" marB="0" anchor="ctr" horzOverflow="overflow"/>
                </a:tc>
              </a:tr>
              <a:tr h="26574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1" u="none" strike="noStrike" cap="none" normalizeH="0" baseline="0" dirty="0" smtClean="0">
                          <a:ln>
                            <a:noFill/>
                          </a:ln>
                          <a:effectLst/>
                        </a:rPr>
                        <a:t>Other Civilians</a:t>
                      </a:r>
                      <a:endParaRPr kumimoji="0" lang="en-US" sz="700" b="1" i="0" u="none" strike="noStrike" cap="none" normalizeH="0" baseline="0" dirty="0">
                        <a:ln>
                          <a:noFill/>
                        </a:ln>
                        <a:solidFill>
                          <a:srgbClr val="000000"/>
                        </a:solidFill>
                        <a:effectLst/>
                        <a:latin typeface="Calibri" pitchFamily="-108" charset="0"/>
                      </a:endParaRPr>
                    </a:p>
                  </a:txBody>
                  <a:tcPr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700" b="1" u="none" strike="noStrike" cap="none" normalizeH="0" baseline="0" dirty="0" smtClean="0">
                          <a:ln>
                            <a:noFill/>
                          </a:ln>
                          <a:effectLst/>
                        </a:rPr>
                        <a:t>1,570</a:t>
                      </a:r>
                      <a:endParaRPr kumimoji="0" lang="en-US" sz="700" b="1" i="0" u="none" strike="noStrike" cap="none" normalizeH="0" baseline="0" dirty="0" smtClean="0">
                        <a:ln>
                          <a:noFill/>
                        </a:ln>
                        <a:solidFill>
                          <a:srgbClr val="000000"/>
                        </a:solidFill>
                        <a:effectLst/>
                        <a:latin typeface="Calibri" pitchFamily="34" charset="0"/>
                        <a:ea typeface="ＭＳ Ｐゴシック" pitchFamily="-108" charset="-128"/>
                      </a:endParaRPr>
                    </a:p>
                  </a:txBody>
                  <a:tcPr marL="0" marR="0" marT="0" marB="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700" b="1" u="none" strike="noStrike" cap="none" normalizeH="0" baseline="0" dirty="0" smtClean="0">
                          <a:ln>
                            <a:noFill/>
                          </a:ln>
                          <a:effectLst/>
                        </a:rPr>
                        <a:t>$68.2M</a:t>
                      </a:r>
                      <a:endParaRPr kumimoji="0" lang="en-US" sz="700" b="1" i="0" u="none" strike="noStrike" cap="none" normalizeH="0" baseline="0" dirty="0" smtClean="0">
                        <a:ln>
                          <a:noFill/>
                        </a:ln>
                        <a:solidFill>
                          <a:srgbClr val="000000"/>
                        </a:solidFill>
                        <a:effectLst/>
                        <a:latin typeface="Calibri" pitchFamily="34" charset="0"/>
                        <a:ea typeface="ＭＳ Ｐゴシック" pitchFamily="-108" charset="-128"/>
                      </a:endParaRPr>
                    </a:p>
                  </a:txBody>
                  <a:tcPr marL="0" marR="0" marT="0" marB="0" anchor="ctr" horzOverflow="overflow"/>
                </a:tc>
              </a:tr>
              <a:tr h="19901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1" u="none" strike="noStrike" cap="none" normalizeH="0" baseline="0" dirty="0" smtClean="0">
                          <a:ln>
                            <a:noFill/>
                          </a:ln>
                          <a:effectLst/>
                        </a:rPr>
                        <a:t>Total</a:t>
                      </a:r>
                      <a:endParaRPr kumimoji="0" lang="en-US" sz="700" b="1" i="0" u="none" strike="noStrike" cap="none" normalizeH="0" baseline="0" dirty="0">
                        <a:ln>
                          <a:noFill/>
                        </a:ln>
                        <a:solidFill>
                          <a:schemeClr val="tx1"/>
                        </a:solidFill>
                        <a:effectLst/>
                        <a:latin typeface="Calibri" pitchFamily="-108" charset="0"/>
                      </a:endParaRPr>
                    </a:p>
                  </a:txBody>
                  <a:tcPr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700" b="1" i="0" u="none" strike="noStrike" cap="none" normalizeH="0" baseline="0" dirty="0" smtClean="0">
                          <a:ln>
                            <a:noFill/>
                          </a:ln>
                          <a:solidFill>
                            <a:schemeClr val="tx1"/>
                          </a:solidFill>
                          <a:effectLst/>
                          <a:latin typeface="+mn-lt"/>
                          <a:ea typeface="+mn-ea"/>
                        </a:rPr>
                        <a:t>7,477</a:t>
                      </a:r>
                      <a:endParaRPr kumimoji="0" lang="en-US" sz="700" b="1" i="0" u="none" strike="noStrike" cap="none" normalizeH="0" baseline="0" dirty="0" smtClean="0">
                        <a:ln>
                          <a:noFill/>
                        </a:ln>
                        <a:solidFill>
                          <a:schemeClr val="tx1"/>
                        </a:solidFill>
                        <a:effectLst/>
                        <a:latin typeface="Calibri" pitchFamily="34" charset="0"/>
                        <a:ea typeface="ＭＳ Ｐゴシック" pitchFamily="-108" charset="-128"/>
                      </a:endParaRPr>
                    </a:p>
                  </a:txBody>
                  <a:tcPr marL="0" marR="0" marT="0" marB="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700" b="1" u="none" strike="noStrike" cap="none" normalizeH="0" baseline="0" dirty="0" smtClean="0">
                          <a:ln>
                            <a:noFill/>
                          </a:ln>
                          <a:effectLst/>
                        </a:rPr>
                        <a:t>$325.1M</a:t>
                      </a:r>
                      <a:endParaRPr kumimoji="0" lang="en-US" sz="700" b="1" i="0" u="none" strike="noStrike" cap="none" normalizeH="0" baseline="0" dirty="0" smtClean="0">
                        <a:ln>
                          <a:noFill/>
                        </a:ln>
                        <a:solidFill>
                          <a:schemeClr val="tx1"/>
                        </a:solidFill>
                        <a:effectLst/>
                        <a:latin typeface="Calibri" pitchFamily="34" charset="0"/>
                        <a:ea typeface="ＭＳ Ｐゴシック" pitchFamily="-108" charset="-128"/>
                      </a:endParaRPr>
                    </a:p>
                  </a:txBody>
                  <a:tcPr marL="0" marR="0" marT="0" marB="0" anchor="ctr" horzOverflow="overflow"/>
                </a:tc>
              </a:tr>
            </a:tbl>
          </a:graphicData>
        </a:graphic>
      </p:graphicFrame>
      <p:sp>
        <p:nvSpPr>
          <p:cNvPr id="3200" name="TextBox 5"/>
          <p:cNvSpPr txBox="1">
            <a:spLocks noChangeArrowheads="1"/>
          </p:cNvSpPr>
          <p:nvPr/>
        </p:nvSpPr>
        <p:spPr bwMode="auto">
          <a:xfrm>
            <a:off x="6442364" y="2416326"/>
            <a:ext cx="2701636" cy="707874"/>
          </a:xfrm>
          <a:prstGeom prst="rect">
            <a:avLst/>
          </a:prstGeom>
          <a:noFill/>
          <a:ln w="9525">
            <a:noFill/>
            <a:miter lim="800000"/>
            <a:headEnd/>
            <a:tailEnd/>
          </a:ln>
        </p:spPr>
        <p:txBody>
          <a:bodyPr lIns="91429" tIns="45714" rIns="91429" bIns="45714">
            <a:spAutoFit/>
          </a:bodyPr>
          <a:lstStyle/>
          <a:p>
            <a:pPr>
              <a:defRPr/>
            </a:pPr>
            <a:r>
              <a:rPr lang="en-US" sz="500" b="1" dirty="0">
                <a:solidFill>
                  <a:srgbClr val="000000"/>
                </a:solidFill>
              </a:rPr>
              <a:t>AFMAN 65-506: 4.3.2.2. The number of indirect jobs created is the mathematical  product of the number of </a:t>
            </a:r>
            <a:r>
              <a:rPr lang="en-US" sz="500" b="1" dirty="0" smtClean="0">
                <a:solidFill>
                  <a:srgbClr val="000000"/>
                </a:solidFill>
              </a:rPr>
              <a:t>installation </a:t>
            </a:r>
            <a:r>
              <a:rPr lang="en-US" sz="500" b="1" dirty="0">
                <a:solidFill>
                  <a:srgbClr val="000000"/>
                </a:solidFill>
              </a:rPr>
              <a:t>jobs and DoD Indirect Job Multipliers for respective economic areas.</a:t>
            </a:r>
          </a:p>
          <a:p>
            <a:pPr>
              <a:defRPr/>
            </a:pPr>
            <a:endParaRPr lang="en-US" sz="500" b="1" dirty="0">
              <a:solidFill>
                <a:srgbClr val="000000"/>
              </a:solidFill>
            </a:endParaRPr>
          </a:p>
          <a:p>
            <a:pPr>
              <a:defRPr/>
            </a:pPr>
            <a:r>
              <a:rPr lang="en-US" sz="500" b="1" dirty="0" smtClean="0">
                <a:solidFill>
                  <a:srgbClr val="000000"/>
                </a:solidFill>
              </a:rPr>
              <a:t>Note: The </a:t>
            </a:r>
            <a:r>
              <a:rPr lang="en-US" sz="500" b="1" dirty="0" err="1" smtClean="0">
                <a:solidFill>
                  <a:srgbClr val="000000"/>
                </a:solidFill>
              </a:rPr>
              <a:t>DoD</a:t>
            </a:r>
            <a:r>
              <a:rPr lang="en-US" sz="500" b="1" dirty="0" smtClean="0">
                <a:solidFill>
                  <a:srgbClr val="000000"/>
                </a:solidFill>
              </a:rPr>
              <a:t> Multiplier </a:t>
            </a:r>
            <a:r>
              <a:rPr lang="en-US" sz="500" b="1" dirty="0">
                <a:solidFill>
                  <a:srgbClr val="000000"/>
                </a:solidFill>
              </a:rPr>
              <a:t>is provided </a:t>
            </a:r>
            <a:r>
              <a:rPr lang="en-US" sz="500" b="1" dirty="0" smtClean="0">
                <a:solidFill>
                  <a:srgbClr val="000000"/>
                </a:solidFill>
              </a:rPr>
              <a:t>by SAF/FMC. </a:t>
            </a:r>
            <a:r>
              <a:rPr lang="en-US" sz="500" b="1" dirty="0">
                <a:solidFill>
                  <a:srgbClr val="000000"/>
                </a:solidFill>
              </a:rPr>
              <a:t>Multipliers </a:t>
            </a:r>
            <a:r>
              <a:rPr lang="en-US" sz="500" b="1" dirty="0" smtClean="0">
                <a:solidFill>
                  <a:srgbClr val="000000"/>
                </a:solidFill>
              </a:rPr>
              <a:t>are </a:t>
            </a:r>
            <a:r>
              <a:rPr lang="en-US" sz="500" b="1" dirty="0">
                <a:solidFill>
                  <a:srgbClr val="000000"/>
                </a:solidFill>
              </a:rPr>
              <a:t>developed based on the size of the employment base for each region surrounding an installation and the general mission of the base/installation/activity. The number of </a:t>
            </a:r>
            <a:r>
              <a:rPr lang="en-US" sz="500" b="1" dirty="0" smtClean="0">
                <a:solidFill>
                  <a:srgbClr val="000000"/>
                </a:solidFill>
              </a:rPr>
              <a:t>jobs created </a:t>
            </a:r>
            <a:r>
              <a:rPr lang="en-US" sz="500" b="1" dirty="0">
                <a:solidFill>
                  <a:srgbClr val="000000"/>
                </a:solidFill>
              </a:rPr>
              <a:t>is then multiplied by the average single salary of residents of the </a:t>
            </a:r>
            <a:r>
              <a:rPr lang="en-US" sz="500" b="1" dirty="0" smtClean="0">
                <a:solidFill>
                  <a:srgbClr val="000000"/>
                </a:solidFill>
              </a:rPr>
              <a:t>region. (Average single salary used is $41,960, </a:t>
            </a:r>
            <a:r>
              <a:rPr lang="en-US" sz="500" b="1" dirty="0">
                <a:solidFill>
                  <a:srgbClr val="000000"/>
                </a:solidFill>
              </a:rPr>
              <a:t>as reported by the </a:t>
            </a:r>
            <a:r>
              <a:rPr lang="en-US" sz="500" b="1" dirty="0" smtClean="0">
                <a:solidFill>
                  <a:prstClr val="black"/>
                </a:solidFill>
              </a:rPr>
              <a:t>2015 </a:t>
            </a:r>
            <a:r>
              <a:rPr lang="en-US" sz="500" b="1" dirty="0">
                <a:solidFill>
                  <a:prstClr val="black"/>
                </a:solidFill>
              </a:rPr>
              <a:t>Bureau of Labor </a:t>
            </a:r>
            <a:r>
              <a:rPr lang="en-US" sz="500" b="1" dirty="0" smtClean="0">
                <a:solidFill>
                  <a:prstClr val="black"/>
                </a:solidFill>
              </a:rPr>
              <a:t>Statistics </a:t>
            </a:r>
            <a:r>
              <a:rPr lang="en-US" sz="500" b="1" dirty="0">
                <a:solidFill>
                  <a:prstClr val="black"/>
                </a:solidFill>
              </a:rPr>
              <a:t>for the Las Vegas Metropolitan Area</a:t>
            </a:r>
            <a:r>
              <a:rPr lang="en-US" sz="500" b="1" dirty="0" smtClean="0">
                <a:solidFill>
                  <a:prstClr val="black"/>
                </a:solidFill>
              </a:rPr>
              <a:t>.)</a:t>
            </a:r>
            <a:endParaRPr lang="en-US" sz="500" b="1" dirty="0">
              <a:solidFill>
                <a:prstClr val="black"/>
              </a:solidFill>
            </a:endParaRPr>
          </a:p>
        </p:txBody>
      </p:sp>
      <p:sp>
        <p:nvSpPr>
          <p:cNvPr id="3216" name="TextBox 5"/>
          <p:cNvSpPr txBox="1">
            <a:spLocks noChangeArrowheads="1"/>
          </p:cNvSpPr>
          <p:nvPr/>
        </p:nvSpPr>
        <p:spPr bwMode="auto">
          <a:xfrm>
            <a:off x="75623" y="6347012"/>
            <a:ext cx="2501034" cy="253533"/>
          </a:xfrm>
          <a:prstGeom prst="rect">
            <a:avLst/>
          </a:prstGeom>
          <a:noFill/>
          <a:ln w="9525">
            <a:noFill/>
            <a:miter lim="800000"/>
            <a:headEnd/>
            <a:tailEnd/>
          </a:ln>
        </p:spPr>
        <p:txBody>
          <a:bodyPr lIns="91429" tIns="45714" rIns="91429" bIns="45714">
            <a:spAutoFit/>
          </a:bodyPr>
          <a:lstStyle/>
          <a:p>
            <a:r>
              <a:rPr lang="en-US" sz="500" b="1" dirty="0">
                <a:solidFill>
                  <a:srgbClr val="000000"/>
                </a:solidFill>
              </a:rPr>
              <a:t>AFMAN 65-506: 4.3.2.1. Annualized base payroll data is a direct input into the EIA model. </a:t>
            </a:r>
            <a:r>
              <a:rPr lang="en-US" sz="500" b="1" dirty="0" smtClean="0">
                <a:solidFill>
                  <a:srgbClr val="000000"/>
                </a:solidFill>
              </a:rPr>
              <a:t>Salaries </a:t>
            </a:r>
            <a:r>
              <a:rPr lang="en-US" sz="500" b="1" dirty="0">
                <a:solidFill>
                  <a:srgbClr val="000000"/>
                </a:solidFill>
              </a:rPr>
              <a:t>current as of </a:t>
            </a:r>
            <a:r>
              <a:rPr lang="en-US" sz="500" b="1" dirty="0" smtClean="0">
                <a:solidFill>
                  <a:srgbClr val="000000"/>
                </a:solidFill>
              </a:rPr>
              <a:t>FY16.</a:t>
            </a:r>
            <a:endParaRPr lang="en-US" sz="500" b="1" dirty="0">
              <a:solidFill>
                <a:srgbClr val="000000"/>
              </a:solidFill>
            </a:endParaRPr>
          </a:p>
        </p:txBody>
      </p:sp>
      <p:sp>
        <p:nvSpPr>
          <p:cNvPr id="29" name="Rectangle 28"/>
          <p:cNvSpPr/>
          <p:nvPr/>
        </p:nvSpPr>
        <p:spPr>
          <a:xfrm>
            <a:off x="6400800" y="3733801"/>
            <a:ext cx="2590800" cy="2209799"/>
          </a:xfrm>
          <a:prstGeom prst="rect">
            <a:avLst/>
          </a:prstGeom>
          <a:ln/>
        </p:spPr>
        <p:style>
          <a:lnRef idx="1">
            <a:schemeClr val="accent1"/>
          </a:lnRef>
          <a:fillRef idx="2">
            <a:schemeClr val="accent1"/>
          </a:fillRef>
          <a:effectRef idx="1">
            <a:schemeClr val="accent1"/>
          </a:effectRef>
          <a:fontRef idx="minor">
            <a:schemeClr val="dk1"/>
          </a:fontRef>
        </p:style>
        <p:txBody>
          <a:bodyPr lIns="91429" tIns="45714" rIns="91429" bIns="45714" anchor="ctr"/>
          <a:lstStyle/>
          <a:p>
            <a:pPr algn="ctr" defTabSz="457146">
              <a:defRPr/>
            </a:pPr>
            <a:endParaRPr lang="en-US" dirty="0">
              <a:solidFill>
                <a:prstClr val="black"/>
              </a:solidFill>
            </a:endParaRPr>
          </a:p>
        </p:txBody>
      </p:sp>
      <p:sp>
        <p:nvSpPr>
          <p:cNvPr id="3218" name="TextBox 22"/>
          <p:cNvSpPr txBox="1">
            <a:spLocks noChangeArrowheads="1"/>
          </p:cNvSpPr>
          <p:nvPr/>
        </p:nvSpPr>
        <p:spPr bwMode="auto">
          <a:xfrm>
            <a:off x="6553200" y="3893894"/>
            <a:ext cx="762000" cy="246209"/>
          </a:xfrm>
          <a:prstGeom prst="rect">
            <a:avLst/>
          </a:prstGeom>
          <a:solidFill>
            <a:schemeClr val="accent5">
              <a:lumMod val="75000"/>
            </a:schemeClr>
          </a:solidFill>
          <a:ln w="9525">
            <a:solidFill>
              <a:srgbClr val="663300"/>
            </a:solidFill>
            <a:miter lim="800000"/>
            <a:headEnd/>
            <a:tailEnd/>
          </a:ln>
        </p:spPr>
        <p:txBody>
          <a:bodyPr wrap="square" lIns="91429" tIns="45714" rIns="91429" bIns="45714" anchor="ctr">
            <a:spAutoFit/>
          </a:bodyPr>
          <a:lstStyle/>
          <a:p>
            <a:pPr algn="ctr"/>
            <a:r>
              <a:rPr lang="en-US" sz="1000" dirty="0">
                <a:solidFill>
                  <a:prstClr val="white"/>
                </a:solidFill>
                <a:latin typeface="Eras Bold ITC" pitchFamily="34" charset="0"/>
                <a:ea typeface="Bank Gothic" pitchFamily="-108" charset="0"/>
                <a:cs typeface="Bank Gothic" pitchFamily="-108" charset="0"/>
              </a:rPr>
              <a:t>Table 6</a:t>
            </a:r>
          </a:p>
        </p:txBody>
      </p:sp>
      <p:sp>
        <p:nvSpPr>
          <p:cNvPr id="31" name="TextBox 30"/>
          <p:cNvSpPr txBox="1"/>
          <p:nvPr/>
        </p:nvSpPr>
        <p:spPr>
          <a:xfrm>
            <a:off x="6477962" y="4114800"/>
            <a:ext cx="2666038" cy="307764"/>
          </a:xfrm>
          <a:prstGeom prst="rect">
            <a:avLst/>
          </a:prstGeom>
          <a:noFill/>
        </p:spPr>
        <p:txBody>
          <a:bodyPr wrap="square" lIns="91429" tIns="45714" rIns="91429" bIns="45714">
            <a:spAutoFit/>
          </a:bodyPr>
          <a:lstStyle/>
          <a:p>
            <a:pPr defTabSz="457146">
              <a:defRPr/>
            </a:pPr>
            <a:r>
              <a:rPr lang="en-US" sz="1400" dirty="0">
                <a:solidFill>
                  <a:prstClr val="black"/>
                </a:solidFill>
                <a:latin typeface="Eras Bold ITC" pitchFamily="34" charset="0"/>
              </a:rPr>
              <a:t>Total EIA Estimate</a:t>
            </a:r>
          </a:p>
        </p:txBody>
      </p:sp>
      <p:graphicFrame>
        <p:nvGraphicFramePr>
          <p:cNvPr id="32" name="Table 31"/>
          <p:cNvGraphicFramePr>
            <a:graphicFrameLocks noGrp="1"/>
          </p:cNvGraphicFramePr>
          <p:nvPr>
            <p:extLst>
              <p:ext uri="{D42A27DB-BD31-4B8C-83A1-F6EECF244321}">
                <p14:modId xmlns:p14="http://schemas.microsoft.com/office/powerpoint/2010/main" val="4188210575"/>
              </p:ext>
            </p:extLst>
          </p:nvPr>
        </p:nvGraphicFramePr>
        <p:xfrm>
          <a:off x="6553200" y="4419600"/>
          <a:ext cx="2275322" cy="1301673"/>
        </p:xfrm>
        <a:graphic>
          <a:graphicData uri="http://schemas.openxmlformats.org/drawingml/2006/table">
            <a:tbl>
              <a:tblPr firstRow="1" bandRow="1">
                <a:tableStyleId>{7E9639D4-E3E2-4D34-9284-5A2195B3D0D7}</a:tableStyleId>
              </a:tblPr>
              <a:tblGrid>
                <a:gridCol w="1360921"/>
                <a:gridCol w="914401"/>
              </a:tblGrid>
              <a:tr h="19901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u="none" strike="noStrike" cap="none" normalizeH="0" baseline="0" dirty="0">
                          <a:ln>
                            <a:noFill/>
                          </a:ln>
                          <a:effectLst/>
                        </a:rPr>
                        <a:t>Expense </a:t>
                      </a:r>
                      <a:r>
                        <a:rPr kumimoji="0" lang="en-US" sz="700" u="none" strike="noStrike" cap="none" normalizeH="0" baseline="0" dirty="0" smtClean="0">
                          <a:ln>
                            <a:noFill/>
                          </a:ln>
                          <a:effectLst/>
                        </a:rPr>
                        <a:t> Category</a:t>
                      </a:r>
                      <a:endParaRPr kumimoji="0" lang="en-US" sz="700" b="1" i="0" u="none" strike="noStrike" cap="none" normalizeH="0" baseline="0" dirty="0">
                        <a:ln>
                          <a:noFill/>
                        </a:ln>
                        <a:solidFill>
                          <a:schemeClr val="tx1"/>
                        </a:solidFill>
                        <a:effectLst/>
                        <a:latin typeface="Arial" pitchFamily="-108" charset="0"/>
                      </a:endParaRPr>
                    </a:p>
                  </a:txBody>
                  <a:tcPr anchor="ctr" horzOverflow="overflow">
                    <a:solidFill>
                      <a:schemeClr val="accent5">
                        <a:lumMod val="75000"/>
                      </a:schemeClr>
                    </a:solidFill>
                  </a:tcPr>
                </a:tc>
                <a:tc>
                  <a:txBody>
                    <a:bodyPr/>
                    <a:lstStyle/>
                    <a:p>
                      <a:pPr algn="ctr"/>
                      <a:r>
                        <a:rPr lang="en-US" sz="700" dirty="0" smtClean="0"/>
                        <a:t>Total</a:t>
                      </a:r>
                      <a:endParaRPr lang="en-US" sz="700" dirty="0">
                        <a:solidFill>
                          <a:schemeClr val="tx1"/>
                        </a:solidFill>
                      </a:endParaRPr>
                    </a:p>
                  </a:txBody>
                  <a:tcPr>
                    <a:solidFill>
                      <a:schemeClr val="accent5">
                        <a:lumMod val="75000"/>
                      </a:schemeClr>
                    </a:solidFill>
                  </a:tcPr>
                </a:tc>
              </a:tr>
              <a:tr h="19901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1" u="none" strike="noStrike" cap="none" normalizeH="0" baseline="0" dirty="0" smtClean="0">
                          <a:ln>
                            <a:noFill/>
                          </a:ln>
                          <a:effectLst/>
                        </a:rPr>
                        <a:t>Annual Payroll (Table 2)</a:t>
                      </a:r>
                      <a:endParaRPr kumimoji="0" lang="en-US" sz="700" b="1" i="0" u="none" strike="noStrike" cap="none" normalizeH="0" baseline="0" dirty="0">
                        <a:ln>
                          <a:noFill/>
                        </a:ln>
                        <a:solidFill>
                          <a:srgbClr val="000000"/>
                        </a:solidFill>
                        <a:effectLst/>
                        <a:latin typeface="Calibri" pitchFamily="-108" charset="0"/>
                      </a:endParaRPr>
                    </a:p>
                  </a:txBody>
                  <a:tcPr anchor="ctr" horzOverflow="overflow"/>
                </a:tc>
                <a:tc>
                  <a:txBody>
                    <a:bodyPr/>
                    <a:lstStyle/>
                    <a:p>
                      <a:pPr algn="ctr" fontAlgn="b"/>
                      <a:r>
                        <a:rPr kumimoji="0" lang="en-US" sz="700" b="1" u="none" strike="noStrike" kern="1200" cap="none" normalizeH="0" baseline="0" dirty="0" smtClean="0">
                          <a:ln>
                            <a:noFill/>
                          </a:ln>
                          <a:solidFill>
                            <a:schemeClr val="tx1"/>
                          </a:solidFill>
                          <a:effectLst/>
                          <a:latin typeface="+mn-lt"/>
                          <a:ea typeface="+mn-ea"/>
                          <a:cs typeface="+mn-cs"/>
                        </a:rPr>
                        <a:t>$1,061.2M</a:t>
                      </a:r>
                    </a:p>
                  </a:txBody>
                  <a:tcPr marL="0" marR="0" marT="0" marB="0" anchor="ctr"/>
                </a:tc>
              </a:tr>
              <a:tr h="19901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1" u="none" strike="noStrike" cap="none" normalizeH="0" baseline="0" dirty="0" smtClean="0">
                          <a:ln>
                            <a:noFill/>
                          </a:ln>
                          <a:effectLst/>
                        </a:rPr>
                        <a:t>Retiree Payroll (Table 3)</a:t>
                      </a:r>
                      <a:endParaRPr kumimoji="0" lang="en-US" sz="700" b="1" i="0" u="none" strike="noStrike" cap="none" normalizeH="0" baseline="0" dirty="0">
                        <a:ln>
                          <a:noFill/>
                        </a:ln>
                        <a:solidFill>
                          <a:srgbClr val="000000"/>
                        </a:solidFill>
                        <a:effectLst/>
                        <a:latin typeface="Calibri" pitchFamily="-108" charset="0"/>
                      </a:endParaRPr>
                    </a:p>
                  </a:txBody>
                  <a:tcPr anchor="ctr" horzOverflow="overflow"/>
                </a:tc>
                <a:tc>
                  <a:txBody>
                    <a:bodyPr/>
                    <a:lstStyle/>
                    <a:p>
                      <a:pPr algn="ctr" fontAlgn="b"/>
                      <a:r>
                        <a:rPr kumimoji="0" lang="en-US" sz="700" b="1" u="none" strike="noStrike" kern="1200" cap="none" normalizeH="0" baseline="0" dirty="0" smtClean="0">
                          <a:ln>
                            <a:noFill/>
                          </a:ln>
                          <a:solidFill>
                            <a:schemeClr val="tx1"/>
                          </a:solidFill>
                          <a:effectLst/>
                          <a:latin typeface="+mn-lt"/>
                          <a:ea typeface="+mn-ea"/>
                          <a:cs typeface="+mn-cs"/>
                        </a:rPr>
                        <a:t>$745.9M </a:t>
                      </a:r>
                    </a:p>
                  </a:txBody>
                  <a:tcPr marL="0" marR="0" marT="0" marB="0" anchor="ctr"/>
                </a:tc>
              </a:tr>
              <a:tr h="19901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1" u="none" strike="noStrike" cap="none" normalizeH="0" baseline="0" dirty="0" smtClean="0">
                          <a:ln>
                            <a:noFill/>
                          </a:ln>
                          <a:effectLst/>
                        </a:rPr>
                        <a:t>Annual Expenditures (Table 4)</a:t>
                      </a:r>
                      <a:endParaRPr kumimoji="0" lang="en-US" sz="700" b="1" i="0" u="none" strike="noStrike" cap="none" normalizeH="0" baseline="0" dirty="0">
                        <a:ln>
                          <a:noFill/>
                        </a:ln>
                        <a:solidFill>
                          <a:srgbClr val="000000"/>
                        </a:solidFill>
                        <a:effectLst/>
                        <a:latin typeface="Calibri" pitchFamily="-108" charset="0"/>
                      </a:endParaRPr>
                    </a:p>
                  </a:txBody>
                  <a:tcPr anchor="ctr" horzOverflow="overflow"/>
                </a:tc>
                <a:tc>
                  <a:txBody>
                    <a:bodyPr/>
                    <a:lstStyle/>
                    <a:p>
                      <a:pPr algn="ctr" fontAlgn="b"/>
                      <a:r>
                        <a:rPr kumimoji="0" lang="en-US" sz="700" b="1" u="none" strike="noStrike" kern="1200" cap="none" normalizeH="0" baseline="0" dirty="0" smtClean="0">
                          <a:ln>
                            <a:noFill/>
                          </a:ln>
                          <a:solidFill>
                            <a:schemeClr val="tx1"/>
                          </a:solidFill>
                          <a:effectLst/>
                          <a:latin typeface="+mn-lt"/>
                          <a:ea typeface="+mn-ea"/>
                          <a:cs typeface="+mn-cs"/>
                        </a:rPr>
                        <a:t>$3,124.7M</a:t>
                      </a:r>
                    </a:p>
                  </a:txBody>
                  <a:tcPr marL="0" marR="0" marT="0" marB="0" anchor="ctr"/>
                </a:tc>
              </a:tr>
              <a:tr h="30659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1" u="none" strike="noStrike" cap="none" normalizeH="0" baseline="0" dirty="0" smtClean="0">
                          <a:ln>
                            <a:noFill/>
                          </a:ln>
                          <a:effectLst/>
                        </a:rPr>
                        <a:t>Annual Value of Jobs Created (Table 5)</a:t>
                      </a:r>
                      <a:endParaRPr kumimoji="0" lang="en-US" sz="700" b="1" i="0" u="none" strike="noStrike" cap="none" normalizeH="0" baseline="0" dirty="0">
                        <a:ln>
                          <a:noFill/>
                        </a:ln>
                        <a:solidFill>
                          <a:srgbClr val="000000"/>
                        </a:solidFill>
                        <a:effectLst/>
                        <a:latin typeface="Calibri" pitchFamily="-108" charset="0"/>
                      </a:endParaRPr>
                    </a:p>
                  </a:txBody>
                  <a:tcPr anchor="ctr" horzOverflow="overflow"/>
                </a:tc>
                <a:tc>
                  <a:txBody>
                    <a:bodyPr/>
                    <a:lstStyle/>
                    <a:p>
                      <a:pPr algn="ctr" fontAlgn="b"/>
                      <a:r>
                        <a:rPr kumimoji="0" lang="en-US" sz="700" b="1" u="none" strike="noStrike" kern="1200" cap="none" normalizeH="0" baseline="0" dirty="0" smtClean="0">
                          <a:ln>
                            <a:noFill/>
                          </a:ln>
                          <a:solidFill>
                            <a:schemeClr val="tx1"/>
                          </a:solidFill>
                          <a:effectLst/>
                          <a:latin typeface="+mn-lt"/>
                          <a:ea typeface="+mn-ea"/>
                          <a:cs typeface="+mn-cs"/>
                        </a:rPr>
                        <a:t>$325.1M</a:t>
                      </a:r>
                    </a:p>
                  </a:txBody>
                  <a:tcPr marL="0" marR="0" marT="0" marB="0" anchor="ctr"/>
                </a:tc>
              </a:tr>
              <a:tr h="19901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1" u="none" strike="noStrike" cap="none" normalizeH="0" baseline="0" dirty="0" smtClean="0">
                          <a:ln>
                            <a:noFill/>
                          </a:ln>
                          <a:effectLst/>
                        </a:rPr>
                        <a:t>Total Annual Economic Impact</a:t>
                      </a:r>
                      <a:endParaRPr kumimoji="0" lang="en-US" sz="700" b="1" i="0" u="none" strike="noStrike" cap="none" normalizeH="0" baseline="0" dirty="0">
                        <a:ln>
                          <a:noFill/>
                        </a:ln>
                        <a:solidFill>
                          <a:schemeClr val="tx1"/>
                        </a:solidFill>
                        <a:effectLst/>
                        <a:latin typeface="Calibri" pitchFamily="-108" charset="0"/>
                      </a:endParaRPr>
                    </a:p>
                  </a:txBody>
                  <a:tcPr anchor="ctr" horzOverflow="overflow"/>
                </a:tc>
                <a:tc>
                  <a:txBody>
                    <a:bodyPr/>
                    <a:lstStyle/>
                    <a:p>
                      <a:pPr algn="ctr" fontAlgn="ctr"/>
                      <a:r>
                        <a:rPr kumimoji="0" lang="en-US" sz="700" b="1" u="none" strike="noStrike" kern="1200" cap="none" normalizeH="0" baseline="0" dirty="0" smtClean="0">
                          <a:ln>
                            <a:noFill/>
                          </a:ln>
                          <a:solidFill>
                            <a:schemeClr val="tx1"/>
                          </a:solidFill>
                          <a:effectLst/>
                          <a:latin typeface="+mn-lt"/>
                          <a:ea typeface="+mn-ea"/>
                          <a:cs typeface="+mn-cs"/>
                        </a:rPr>
                        <a:t>$5,256.9M</a:t>
                      </a:r>
                    </a:p>
                  </a:txBody>
                  <a:tcPr marL="0" marR="0" marT="0" marB="0" anchor="ctr"/>
                </a:tc>
              </a:tr>
            </a:tbl>
          </a:graphicData>
        </a:graphic>
      </p:graphicFrame>
      <p:graphicFrame>
        <p:nvGraphicFramePr>
          <p:cNvPr id="45" name="Table 44"/>
          <p:cNvGraphicFramePr>
            <a:graphicFrameLocks noGrp="1"/>
          </p:cNvGraphicFramePr>
          <p:nvPr>
            <p:extLst>
              <p:ext uri="{D42A27DB-BD31-4B8C-83A1-F6EECF244321}">
                <p14:modId xmlns:p14="http://schemas.microsoft.com/office/powerpoint/2010/main" val="1513989499"/>
              </p:ext>
            </p:extLst>
          </p:nvPr>
        </p:nvGraphicFramePr>
        <p:xfrm>
          <a:off x="3390900" y="897911"/>
          <a:ext cx="2438400" cy="1194096"/>
        </p:xfrm>
        <a:graphic>
          <a:graphicData uri="http://schemas.openxmlformats.org/drawingml/2006/table">
            <a:tbl>
              <a:tblPr firstRow="1" bandRow="1">
                <a:tableStyleId>{7E9639D4-E3E2-4D34-9284-5A2195B3D0D7}</a:tableStyleId>
              </a:tblPr>
              <a:tblGrid>
                <a:gridCol w="1079181"/>
                <a:gridCol w="671690"/>
                <a:gridCol w="687529"/>
              </a:tblGrid>
              <a:tr h="19901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u="none" strike="noStrike" cap="none" normalizeH="0" baseline="0" dirty="0" smtClean="0">
                          <a:ln>
                            <a:noFill/>
                          </a:ln>
                          <a:effectLst/>
                        </a:rPr>
                        <a:t>Personnel  Type</a:t>
                      </a:r>
                      <a:endParaRPr kumimoji="0" lang="en-US" sz="700" b="1" i="0" u="none" strike="noStrike" cap="none" normalizeH="0" baseline="0" dirty="0">
                        <a:ln>
                          <a:noFill/>
                        </a:ln>
                        <a:solidFill>
                          <a:schemeClr val="tx1"/>
                        </a:solidFill>
                        <a:effectLst/>
                        <a:latin typeface="Arial" pitchFamily="-108" charset="0"/>
                      </a:endParaRPr>
                    </a:p>
                  </a:txBody>
                  <a:tcPr anchor="ctr" horzOverflow="overflow">
                    <a:solidFill>
                      <a:schemeClr val="accent5">
                        <a:lumMod val="75000"/>
                      </a:schemeClr>
                    </a:solidFill>
                  </a:tcPr>
                </a:tc>
                <a:tc>
                  <a:txBody>
                    <a:bodyPr/>
                    <a:lstStyle/>
                    <a:p>
                      <a:r>
                        <a:rPr lang="en-US" sz="700" dirty="0" smtClean="0"/>
                        <a:t>Retirees</a:t>
                      </a:r>
                      <a:endParaRPr lang="en-US" sz="700" dirty="0">
                        <a:solidFill>
                          <a:schemeClr val="tx1"/>
                        </a:solidFill>
                      </a:endParaRPr>
                    </a:p>
                  </a:txBody>
                  <a:tcPr>
                    <a:solidFill>
                      <a:schemeClr val="accent5">
                        <a:lumMod val="75000"/>
                      </a:schemeClr>
                    </a:solidFill>
                  </a:tcPr>
                </a:tc>
                <a:tc>
                  <a:txBody>
                    <a:bodyPr/>
                    <a:lstStyle/>
                    <a:p>
                      <a:pPr algn="ctr"/>
                      <a:r>
                        <a:rPr lang="en-US" sz="700" dirty="0" smtClean="0"/>
                        <a:t>Payroll</a:t>
                      </a:r>
                      <a:endParaRPr lang="en-US" sz="700" dirty="0">
                        <a:solidFill>
                          <a:schemeClr val="tx1"/>
                        </a:solidFill>
                      </a:endParaRPr>
                    </a:p>
                  </a:txBody>
                  <a:tcPr>
                    <a:solidFill>
                      <a:schemeClr val="accent5">
                        <a:lumMod val="75000"/>
                      </a:schemeClr>
                    </a:solidFill>
                  </a:tcPr>
                </a:tc>
              </a:tr>
              <a:tr h="19901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1" u="none" strike="noStrike" cap="none" normalizeH="0" baseline="0" dirty="0" smtClean="0">
                          <a:ln>
                            <a:noFill/>
                          </a:ln>
                          <a:effectLst/>
                        </a:rPr>
                        <a:t>Air Force</a:t>
                      </a:r>
                      <a:endParaRPr kumimoji="0" lang="en-US" sz="700" b="1" i="0" u="none" strike="noStrike" cap="none" normalizeH="0" baseline="0" dirty="0">
                        <a:ln>
                          <a:noFill/>
                        </a:ln>
                        <a:solidFill>
                          <a:srgbClr val="000000"/>
                        </a:solidFill>
                        <a:effectLst/>
                        <a:latin typeface="Calibri" pitchFamily="-108" charset="0"/>
                      </a:endParaRPr>
                    </a:p>
                  </a:txBody>
                  <a:tcPr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700" b="1" u="none" strike="noStrike" cap="none" normalizeH="0" baseline="0" dirty="0" smtClean="0">
                          <a:ln>
                            <a:noFill/>
                          </a:ln>
                          <a:effectLst/>
                        </a:rPr>
                        <a:t>14,278</a:t>
                      </a:r>
                      <a:endParaRPr kumimoji="0" lang="en-US" sz="700" b="1" i="0" u="none" strike="noStrike" cap="none" normalizeH="0" baseline="0" dirty="0" smtClean="0">
                        <a:ln>
                          <a:noFill/>
                        </a:ln>
                        <a:solidFill>
                          <a:srgbClr val="000000"/>
                        </a:solidFill>
                        <a:effectLst/>
                        <a:latin typeface="+mj-lt"/>
                        <a:ea typeface="ＭＳ Ｐゴシック" pitchFamily="-108" charset="-128"/>
                      </a:endParaRPr>
                    </a:p>
                  </a:txBody>
                  <a:tcPr marL="0" marR="0" marT="0" marB="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700" b="1" i="0" u="none" strike="noStrike" cap="none" normalizeH="0" baseline="0" dirty="0" smtClean="0">
                          <a:ln>
                            <a:noFill/>
                          </a:ln>
                          <a:solidFill>
                            <a:schemeClr val="tx1"/>
                          </a:solidFill>
                          <a:effectLst/>
                          <a:latin typeface="+mn-lt"/>
                          <a:ea typeface="+mn-ea"/>
                        </a:rPr>
                        <a:t>$390.8M</a:t>
                      </a:r>
                      <a:endParaRPr kumimoji="0" lang="en-US" sz="700" b="1" i="0" u="none" strike="noStrike" cap="none" normalizeH="0" baseline="0" dirty="0" smtClean="0">
                        <a:ln>
                          <a:noFill/>
                        </a:ln>
                        <a:solidFill>
                          <a:srgbClr val="000000"/>
                        </a:solidFill>
                        <a:effectLst/>
                        <a:latin typeface="+mj-lt"/>
                        <a:ea typeface="ＭＳ Ｐゴシック" pitchFamily="-108" charset="-128"/>
                      </a:endParaRPr>
                    </a:p>
                  </a:txBody>
                  <a:tcPr marL="0" marR="0" marT="0" marB="0" anchor="ctr" horzOverflow="overflow"/>
                </a:tc>
              </a:tr>
              <a:tr h="19901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1" u="none" strike="noStrike" cap="none" normalizeH="0" baseline="0" dirty="0" smtClean="0">
                          <a:ln>
                            <a:noFill/>
                          </a:ln>
                          <a:effectLst/>
                        </a:rPr>
                        <a:t>Army</a:t>
                      </a:r>
                      <a:endParaRPr kumimoji="0" lang="en-US" sz="700" b="1" i="0" u="none" strike="noStrike" cap="none" normalizeH="0" baseline="0" dirty="0">
                        <a:ln>
                          <a:noFill/>
                        </a:ln>
                        <a:solidFill>
                          <a:srgbClr val="000000"/>
                        </a:solidFill>
                        <a:effectLst/>
                        <a:latin typeface="Calibri" pitchFamily="-108" charset="0"/>
                      </a:endParaRPr>
                    </a:p>
                  </a:txBody>
                  <a:tcPr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700" b="1" i="0" u="none" strike="noStrike" cap="none" normalizeH="0" baseline="0" dirty="0" smtClean="0">
                          <a:ln>
                            <a:noFill/>
                          </a:ln>
                          <a:solidFill>
                            <a:schemeClr val="tx1"/>
                          </a:solidFill>
                          <a:effectLst/>
                          <a:latin typeface="+mn-lt"/>
                          <a:ea typeface="+mn-ea"/>
                        </a:rPr>
                        <a:t>5,593</a:t>
                      </a:r>
                      <a:endParaRPr kumimoji="0" lang="en-US" sz="700" b="1" i="0" u="none" strike="noStrike" cap="none" normalizeH="0" baseline="0" dirty="0" smtClean="0">
                        <a:ln>
                          <a:noFill/>
                        </a:ln>
                        <a:solidFill>
                          <a:srgbClr val="000000"/>
                        </a:solidFill>
                        <a:effectLst/>
                        <a:latin typeface="+mj-lt"/>
                        <a:ea typeface="ＭＳ Ｐゴシック" pitchFamily="-108" charset="-128"/>
                      </a:endParaRPr>
                    </a:p>
                  </a:txBody>
                  <a:tcPr marL="0" marR="0" marT="0" marB="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700" b="1" u="none" strike="noStrike" cap="none" normalizeH="0" baseline="0" dirty="0" smtClean="0">
                          <a:ln>
                            <a:noFill/>
                          </a:ln>
                          <a:effectLst/>
                        </a:rPr>
                        <a:t>$143.5M</a:t>
                      </a:r>
                      <a:endParaRPr kumimoji="0" lang="en-US" sz="700" b="1" i="0" u="none" strike="noStrike" cap="none" normalizeH="0" baseline="0" dirty="0" smtClean="0">
                        <a:ln>
                          <a:noFill/>
                        </a:ln>
                        <a:solidFill>
                          <a:srgbClr val="000000"/>
                        </a:solidFill>
                        <a:effectLst/>
                        <a:latin typeface="+mj-lt"/>
                        <a:ea typeface="ＭＳ Ｐゴシック" pitchFamily="-108" charset="-128"/>
                      </a:endParaRPr>
                    </a:p>
                  </a:txBody>
                  <a:tcPr marL="0" marR="0" marT="0" marB="0" anchor="ctr" horzOverflow="overflow"/>
                </a:tc>
              </a:tr>
              <a:tr h="19901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1" u="none" strike="noStrike" cap="none" normalizeH="0" baseline="0" dirty="0" smtClean="0">
                          <a:ln>
                            <a:noFill/>
                          </a:ln>
                          <a:effectLst/>
                        </a:rPr>
                        <a:t>Navy</a:t>
                      </a:r>
                      <a:endParaRPr kumimoji="0" lang="en-US" sz="700" b="1" i="0" u="none" strike="noStrike" cap="none" normalizeH="0" baseline="0" dirty="0">
                        <a:ln>
                          <a:noFill/>
                        </a:ln>
                        <a:solidFill>
                          <a:srgbClr val="000000"/>
                        </a:solidFill>
                        <a:effectLst/>
                        <a:latin typeface="Calibri" pitchFamily="-108" charset="0"/>
                      </a:endParaRPr>
                    </a:p>
                  </a:txBody>
                  <a:tcPr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700" b="1" u="none" strike="noStrike" cap="none" normalizeH="0" baseline="0" dirty="0" smtClean="0">
                          <a:ln>
                            <a:noFill/>
                          </a:ln>
                          <a:effectLst/>
                        </a:rPr>
                        <a:t>6,452</a:t>
                      </a:r>
                      <a:endParaRPr kumimoji="0" lang="en-US" sz="700" b="1" i="0" u="none" strike="noStrike" cap="none" normalizeH="0" baseline="0" dirty="0" smtClean="0">
                        <a:ln>
                          <a:noFill/>
                        </a:ln>
                        <a:solidFill>
                          <a:srgbClr val="000000"/>
                        </a:solidFill>
                        <a:effectLst/>
                        <a:latin typeface="+mj-lt"/>
                        <a:ea typeface="ＭＳ Ｐゴシック" pitchFamily="-108" charset="-128"/>
                      </a:endParaRPr>
                    </a:p>
                  </a:txBody>
                  <a:tcPr marL="0" marR="0" marT="0" marB="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700" b="1" u="none" strike="noStrike" cap="none" normalizeH="0" baseline="0" dirty="0" smtClean="0">
                          <a:ln>
                            <a:noFill/>
                          </a:ln>
                          <a:effectLst/>
                        </a:rPr>
                        <a:t>$166.6M</a:t>
                      </a:r>
                      <a:endParaRPr kumimoji="0" lang="en-US" sz="700" b="1" i="0" u="none" strike="noStrike" cap="none" normalizeH="0" baseline="0" dirty="0" smtClean="0">
                        <a:ln>
                          <a:noFill/>
                        </a:ln>
                        <a:solidFill>
                          <a:srgbClr val="000000"/>
                        </a:solidFill>
                        <a:effectLst/>
                        <a:latin typeface="+mj-lt"/>
                        <a:ea typeface="ＭＳ Ｐゴシック" pitchFamily="-108" charset="-128"/>
                      </a:endParaRPr>
                    </a:p>
                  </a:txBody>
                  <a:tcPr marL="0" marR="0" marT="0" marB="0" anchor="ctr" horzOverflow="overflow"/>
                </a:tc>
              </a:tr>
              <a:tr h="19901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1" i="0" u="none" strike="noStrike" cap="none" normalizeH="0" baseline="0" dirty="0" smtClean="0">
                          <a:ln>
                            <a:noFill/>
                          </a:ln>
                          <a:solidFill>
                            <a:schemeClr val="tx1"/>
                          </a:solidFill>
                          <a:effectLst/>
                          <a:latin typeface="+mn-lt"/>
                        </a:rPr>
                        <a:t>Marines</a:t>
                      </a:r>
                      <a:endParaRPr kumimoji="0" lang="en-US" sz="700" b="1" i="0" u="none" strike="noStrike" cap="none" normalizeH="0" baseline="0" dirty="0">
                        <a:ln>
                          <a:noFill/>
                        </a:ln>
                        <a:solidFill>
                          <a:srgbClr val="000000"/>
                        </a:solidFill>
                        <a:effectLst/>
                        <a:latin typeface="Calibri" pitchFamily="-108" charset="0"/>
                      </a:endParaRPr>
                    </a:p>
                  </a:txBody>
                  <a:tcPr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700" b="1" i="0" u="none" strike="noStrike" cap="none" normalizeH="0" baseline="0" dirty="0" smtClean="0">
                          <a:ln>
                            <a:noFill/>
                          </a:ln>
                          <a:solidFill>
                            <a:schemeClr val="tx1"/>
                          </a:solidFill>
                          <a:effectLst/>
                          <a:latin typeface="+mn-lt"/>
                          <a:ea typeface="+mn-ea"/>
                        </a:rPr>
                        <a:t>1,547</a:t>
                      </a:r>
                      <a:endParaRPr kumimoji="0" lang="en-US" sz="700" b="1" i="0" u="none" strike="noStrike" cap="none" normalizeH="0" baseline="0" dirty="0" smtClean="0">
                        <a:ln>
                          <a:noFill/>
                        </a:ln>
                        <a:solidFill>
                          <a:srgbClr val="000000"/>
                        </a:solidFill>
                        <a:effectLst/>
                        <a:latin typeface="+mj-lt"/>
                        <a:ea typeface="ＭＳ Ｐゴシック" pitchFamily="-108" charset="-128"/>
                      </a:endParaRPr>
                    </a:p>
                  </a:txBody>
                  <a:tcPr marL="0" marR="0" marT="0" marB="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700" b="1" u="none" strike="noStrike" cap="none" normalizeH="0" baseline="0" dirty="0" smtClean="0">
                          <a:ln>
                            <a:noFill/>
                          </a:ln>
                          <a:effectLst/>
                        </a:rPr>
                        <a:t>$45.0M</a:t>
                      </a:r>
                      <a:endParaRPr kumimoji="0" lang="en-US" sz="700" b="1" i="0" u="none" strike="noStrike" cap="none" normalizeH="0" baseline="0" dirty="0" smtClean="0">
                        <a:ln>
                          <a:noFill/>
                        </a:ln>
                        <a:solidFill>
                          <a:srgbClr val="000000"/>
                        </a:solidFill>
                        <a:effectLst/>
                        <a:latin typeface="+mj-lt"/>
                        <a:ea typeface="ＭＳ Ｐゴシック" pitchFamily="-108" charset="-128"/>
                      </a:endParaRPr>
                    </a:p>
                  </a:txBody>
                  <a:tcPr marL="0" marR="0" marT="0" marB="0" anchor="ctr" horzOverflow="overflow"/>
                </a:tc>
              </a:tr>
              <a:tr h="19901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1" u="none" strike="noStrike" cap="none" normalizeH="0" baseline="0" dirty="0" smtClean="0">
                          <a:ln>
                            <a:noFill/>
                          </a:ln>
                          <a:effectLst/>
                        </a:rPr>
                        <a:t>Total</a:t>
                      </a:r>
                      <a:endParaRPr kumimoji="0" lang="en-US" sz="700" b="1" i="0" u="none" strike="noStrike" cap="none" normalizeH="0" baseline="0" dirty="0">
                        <a:ln>
                          <a:noFill/>
                        </a:ln>
                        <a:solidFill>
                          <a:schemeClr val="tx1"/>
                        </a:solidFill>
                        <a:effectLst/>
                        <a:latin typeface="Calibri" pitchFamily="-108" charset="0"/>
                      </a:endParaRPr>
                    </a:p>
                  </a:txBody>
                  <a:tcPr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700" b="1" i="0" u="none" strike="noStrike" cap="none" normalizeH="0" baseline="0" dirty="0" smtClean="0">
                          <a:ln>
                            <a:noFill/>
                          </a:ln>
                          <a:solidFill>
                            <a:schemeClr val="tx1"/>
                          </a:solidFill>
                          <a:effectLst/>
                          <a:latin typeface="+mj-lt"/>
                          <a:ea typeface="ＭＳ Ｐゴシック" pitchFamily="-108" charset="-128"/>
                        </a:rPr>
                        <a:t>27,873</a:t>
                      </a:r>
                    </a:p>
                  </a:txBody>
                  <a:tcPr marL="0" marR="0" marT="0" marB="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700" b="1" i="0" u="none" strike="noStrike" cap="none" normalizeH="0" baseline="0" dirty="0" smtClean="0">
                          <a:ln>
                            <a:noFill/>
                          </a:ln>
                          <a:solidFill>
                            <a:schemeClr val="tx1"/>
                          </a:solidFill>
                          <a:effectLst/>
                          <a:latin typeface="+mj-lt"/>
                          <a:ea typeface="ＭＳ Ｐゴシック" pitchFamily="-108" charset="-128"/>
                        </a:rPr>
                        <a:t>$745.9M</a:t>
                      </a:r>
                    </a:p>
                  </a:txBody>
                  <a:tcPr marL="0" marR="0" marT="0" marB="0" anchor="ctr" horzOverflow="overflow"/>
                </a:tc>
              </a:tr>
            </a:tbl>
          </a:graphicData>
        </a:graphic>
      </p:graphicFrame>
      <p:sp>
        <p:nvSpPr>
          <p:cNvPr id="26" name="TextBox 7"/>
          <p:cNvSpPr txBox="1">
            <a:spLocks noChangeArrowheads="1"/>
          </p:cNvSpPr>
          <p:nvPr/>
        </p:nvSpPr>
        <p:spPr bwMode="auto">
          <a:xfrm>
            <a:off x="3429000" y="2291023"/>
            <a:ext cx="2477943" cy="324971"/>
          </a:xfrm>
          <a:prstGeom prst="rect">
            <a:avLst/>
          </a:prstGeom>
          <a:noFill/>
          <a:ln w="9525">
            <a:noFill/>
            <a:miter lim="800000"/>
            <a:headEnd/>
            <a:tailEnd/>
          </a:ln>
        </p:spPr>
        <p:txBody>
          <a:bodyPr lIns="82058" tIns="41029" rIns="82058" bIns="41029">
            <a:spAutoFit/>
          </a:bodyPr>
          <a:lstStyle/>
          <a:p>
            <a:pPr>
              <a:defRPr/>
            </a:pPr>
            <a:r>
              <a:rPr lang="en-US" sz="500" b="1" dirty="0">
                <a:solidFill>
                  <a:prstClr val="black"/>
                </a:solidFill>
              </a:rPr>
              <a:t>The </a:t>
            </a:r>
            <a:r>
              <a:rPr lang="en-US" sz="500" b="1" dirty="0" smtClean="0">
                <a:solidFill>
                  <a:prstClr val="black"/>
                </a:solidFill>
              </a:rPr>
              <a:t>payroll </a:t>
            </a:r>
            <a:r>
              <a:rPr lang="en-US" sz="500" b="1" dirty="0">
                <a:solidFill>
                  <a:prstClr val="black"/>
                </a:solidFill>
              </a:rPr>
              <a:t>figure is an aggregate measure of </a:t>
            </a:r>
            <a:r>
              <a:rPr lang="en-US" sz="500" b="1" dirty="0" smtClean="0">
                <a:solidFill>
                  <a:prstClr val="black"/>
                </a:solidFill>
              </a:rPr>
              <a:t>retirees’ </a:t>
            </a:r>
            <a:r>
              <a:rPr lang="en-US" sz="500" b="1" dirty="0">
                <a:solidFill>
                  <a:prstClr val="black"/>
                </a:solidFill>
              </a:rPr>
              <a:t>gross retirement salary from the US Government, </a:t>
            </a:r>
            <a:r>
              <a:rPr lang="en-US" sz="500" b="1" dirty="0" smtClean="0">
                <a:solidFill>
                  <a:prstClr val="black"/>
                </a:solidFill>
              </a:rPr>
              <a:t>analyzed based on </a:t>
            </a:r>
            <a:r>
              <a:rPr lang="en-US" sz="500" b="1" dirty="0">
                <a:solidFill>
                  <a:prstClr val="black"/>
                </a:solidFill>
              </a:rPr>
              <a:t>branch of service and zip code of residence.</a:t>
            </a:r>
            <a:r>
              <a:rPr lang="en-US" sz="500" b="1" i="1" dirty="0">
                <a:solidFill>
                  <a:prstClr val="black"/>
                </a:solidFill>
              </a:rPr>
              <a:t> </a:t>
            </a:r>
            <a:r>
              <a:rPr lang="en-US" sz="500" b="1" i="1" dirty="0" smtClean="0">
                <a:solidFill>
                  <a:prstClr val="black"/>
                </a:solidFill>
              </a:rPr>
              <a:t>Benefit and/or </a:t>
            </a:r>
            <a:r>
              <a:rPr lang="en-US" sz="500" b="1" i="1" dirty="0">
                <a:solidFill>
                  <a:prstClr val="black"/>
                </a:solidFill>
              </a:rPr>
              <a:t>income </a:t>
            </a:r>
            <a:r>
              <a:rPr lang="en-US" sz="500" b="1" i="1" dirty="0" smtClean="0">
                <a:solidFill>
                  <a:prstClr val="black"/>
                </a:solidFill>
              </a:rPr>
              <a:t>equations are not </a:t>
            </a:r>
            <a:r>
              <a:rPr lang="en-US" sz="500" b="1" i="1" dirty="0">
                <a:solidFill>
                  <a:prstClr val="black"/>
                </a:solidFill>
              </a:rPr>
              <a:t>used in this calculation.</a:t>
            </a:r>
          </a:p>
        </p:txBody>
      </p:sp>
      <p:sp>
        <p:nvSpPr>
          <p:cNvPr id="28" name="Oval 27"/>
          <p:cNvSpPr/>
          <p:nvPr/>
        </p:nvSpPr>
        <p:spPr>
          <a:xfrm>
            <a:off x="6553200" y="5486400"/>
            <a:ext cx="2286000" cy="2667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lIns="91429" tIns="45714" rIns="91429" bIns="45714" anchor="ctr"/>
          <a:lstStyle>
            <a:defPPr>
              <a:defRPr lang="en-US"/>
            </a:defPPr>
            <a:lvl1pPr algn="l" defTabSz="508000" rtl="0" fontAlgn="base">
              <a:spcBef>
                <a:spcPct val="0"/>
              </a:spcBef>
              <a:spcAft>
                <a:spcPct val="0"/>
              </a:spcAft>
              <a:defRPr kern="1200">
                <a:solidFill>
                  <a:schemeClr val="lt1"/>
                </a:solidFill>
                <a:latin typeface="+mn-lt"/>
                <a:ea typeface="+mn-ea"/>
                <a:cs typeface="+mn-cs"/>
              </a:defRPr>
            </a:lvl1pPr>
            <a:lvl2pPr marL="508000" indent="-50800" algn="l" defTabSz="508000" rtl="0" fontAlgn="base">
              <a:spcBef>
                <a:spcPct val="0"/>
              </a:spcBef>
              <a:spcAft>
                <a:spcPct val="0"/>
              </a:spcAft>
              <a:defRPr kern="1200">
                <a:solidFill>
                  <a:schemeClr val="lt1"/>
                </a:solidFill>
                <a:latin typeface="+mn-lt"/>
                <a:ea typeface="+mn-ea"/>
                <a:cs typeface="+mn-cs"/>
              </a:defRPr>
            </a:lvl2pPr>
            <a:lvl3pPr marL="1017588" indent="-103188" algn="l" defTabSz="508000" rtl="0" fontAlgn="base">
              <a:spcBef>
                <a:spcPct val="0"/>
              </a:spcBef>
              <a:spcAft>
                <a:spcPct val="0"/>
              </a:spcAft>
              <a:defRPr kern="1200">
                <a:solidFill>
                  <a:schemeClr val="lt1"/>
                </a:solidFill>
                <a:latin typeface="+mn-lt"/>
                <a:ea typeface="+mn-ea"/>
                <a:cs typeface="+mn-cs"/>
              </a:defRPr>
            </a:lvl3pPr>
            <a:lvl4pPr marL="1527175" indent="-155575" algn="l" defTabSz="508000" rtl="0" fontAlgn="base">
              <a:spcBef>
                <a:spcPct val="0"/>
              </a:spcBef>
              <a:spcAft>
                <a:spcPct val="0"/>
              </a:spcAft>
              <a:defRPr kern="1200">
                <a:solidFill>
                  <a:schemeClr val="lt1"/>
                </a:solidFill>
                <a:latin typeface="+mn-lt"/>
                <a:ea typeface="+mn-ea"/>
                <a:cs typeface="+mn-cs"/>
              </a:defRPr>
            </a:lvl4pPr>
            <a:lvl5pPr marL="2036763" indent="-207963" algn="l" defTabSz="5080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457146" fontAlgn="auto">
              <a:spcBef>
                <a:spcPts val="0"/>
              </a:spcBef>
              <a:spcAft>
                <a:spcPts val="0"/>
              </a:spcAft>
              <a:defRPr/>
            </a:pPr>
            <a:endParaRPr lang="en-US" dirty="0">
              <a:solidFill>
                <a:srgbClr val="FF0000"/>
              </a:solidFill>
            </a:endParaRPr>
          </a:p>
        </p:txBody>
      </p:sp>
      <p:sp>
        <p:nvSpPr>
          <p:cNvPr id="27" name="Rectangle 26"/>
          <p:cNvSpPr/>
          <p:nvPr/>
        </p:nvSpPr>
        <p:spPr>
          <a:xfrm>
            <a:off x="152400" y="605135"/>
            <a:ext cx="2819400" cy="392415"/>
          </a:xfrm>
          <a:prstGeom prst="rect">
            <a:avLst/>
          </a:prstGeom>
        </p:spPr>
        <p:txBody>
          <a:bodyPr wrap="square">
            <a:spAutoFit/>
          </a:bodyPr>
          <a:lstStyle/>
          <a:p>
            <a:pPr defTabSz="457146">
              <a:defRPr/>
            </a:pPr>
            <a:r>
              <a:rPr lang="en-US" sz="1050" i="1" dirty="0" smtClean="0">
                <a:solidFill>
                  <a:prstClr val="white"/>
                </a:solidFill>
                <a:latin typeface="Eras Bold ITC" pitchFamily="34" charset="0"/>
                <a:cs typeface="Calibri"/>
              </a:rPr>
              <a:t>Economic Impact Analysis (EIA) FY17</a:t>
            </a:r>
          </a:p>
          <a:p>
            <a:pPr defTabSz="457146">
              <a:defRPr/>
            </a:pPr>
            <a:r>
              <a:rPr lang="en-US" sz="900" dirty="0" err="1" smtClean="0">
                <a:solidFill>
                  <a:prstClr val="white"/>
                </a:solidFill>
                <a:latin typeface="Eras Bold ITC" pitchFamily="34" charset="0"/>
                <a:cs typeface="Calibri"/>
              </a:rPr>
              <a:t>Nellis</a:t>
            </a:r>
            <a:r>
              <a:rPr lang="en-US" sz="900" dirty="0" smtClean="0">
                <a:solidFill>
                  <a:prstClr val="white"/>
                </a:solidFill>
                <a:latin typeface="Eras Bold ITC" pitchFamily="34" charset="0"/>
                <a:cs typeface="Calibri"/>
              </a:rPr>
              <a:t>, Creech, &amp; the NTTR</a:t>
            </a:r>
            <a:endParaRPr lang="en-US" sz="900" i="1" dirty="0">
              <a:solidFill>
                <a:prstClr val="white"/>
              </a:solidFill>
              <a:latin typeface="Eras Bold ITC" pitchFamily="34" charset="0"/>
              <a:cs typeface="Calibri"/>
            </a:endParaRPr>
          </a:p>
        </p:txBody>
      </p:sp>
      <p:sp>
        <p:nvSpPr>
          <p:cNvPr id="42" name="TextBox 41"/>
          <p:cNvSpPr txBox="1"/>
          <p:nvPr/>
        </p:nvSpPr>
        <p:spPr>
          <a:xfrm>
            <a:off x="34617" y="1390650"/>
            <a:ext cx="2616399" cy="307764"/>
          </a:xfrm>
          <a:prstGeom prst="rect">
            <a:avLst/>
          </a:prstGeom>
          <a:noFill/>
        </p:spPr>
        <p:txBody>
          <a:bodyPr wrap="none" lIns="91429" tIns="45714" rIns="91429" bIns="45714">
            <a:spAutoFit/>
          </a:bodyPr>
          <a:lstStyle/>
          <a:p>
            <a:pPr algn="ctr" defTabSz="457146">
              <a:defRPr/>
            </a:pPr>
            <a:r>
              <a:rPr lang="en-US" sz="1400" dirty="0" smtClean="0">
                <a:solidFill>
                  <a:prstClr val="black"/>
                </a:solidFill>
                <a:latin typeface="Eras Bold ITC" pitchFamily="34" charset="0"/>
                <a:cs typeface="Calibri" pitchFamily="34" charset="0"/>
              </a:rPr>
              <a:t>Personnel by Classification</a:t>
            </a:r>
            <a:endParaRPr lang="en-US" sz="1400" dirty="0">
              <a:solidFill>
                <a:prstClr val="black"/>
              </a:solidFill>
              <a:latin typeface="Eras Bold ITC" pitchFamily="34" charset="0"/>
              <a:cs typeface="Calibri" pitchFamily="34" charset="0"/>
            </a:endParaRPr>
          </a:p>
        </p:txBody>
      </p:sp>
      <p:cxnSp>
        <p:nvCxnSpPr>
          <p:cNvPr id="4" name="Straight Connector 3"/>
          <p:cNvCxnSpPr/>
          <p:nvPr/>
        </p:nvCxnSpPr>
        <p:spPr>
          <a:xfrm>
            <a:off x="1981200" y="4016998"/>
            <a:ext cx="304800" cy="0"/>
          </a:xfrm>
          <a:prstGeom prst="line">
            <a:avLst/>
          </a:prstGeom>
        </p:spPr>
        <p:style>
          <a:lnRef idx="1">
            <a:schemeClr val="dk1"/>
          </a:lnRef>
          <a:fillRef idx="0">
            <a:schemeClr val="dk1"/>
          </a:fillRef>
          <a:effectRef idx="0">
            <a:schemeClr val="dk1"/>
          </a:effectRef>
          <a:fontRef idx="minor">
            <a:schemeClr val="tx1"/>
          </a:fontRef>
        </p:style>
      </p:cxnSp>
      <p:cxnSp>
        <p:nvCxnSpPr>
          <p:cNvPr id="43" name="Straight Connector 42"/>
          <p:cNvCxnSpPr/>
          <p:nvPr/>
        </p:nvCxnSpPr>
        <p:spPr>
          <a:xfrm>
            <a:off x="1922297" y="6019800"/>
            <a:ext cx="304800" cy="0"/>
          </a:xfrm>
          <a:prstGeom prst="line">
            <a:avLst/>
          </a:prstGeom>
        </p:spPr>
        <p:style>
          <a:lnRef idx="1">
            <a:schemeClr val="dk1"/>
          </a:lnRef>
          <a:fillRef idx="0">
            <a:schemeClr val="dk1"/>
          </a:fillRef>
          <a:effectRef idx="0">
            <a:schemeClr val="dk1"/>
          </a:effectRef>
          <a:fontRef idx="minor">
            <a:schemeClr val="tx1"/>
          </a:fontRef>
        </p:style>
      </p:cxnSp>
      <p:cxnSp>
        <p:nvCxnSpPr>
          <p:cNvPr id="44" name="Straight Connector 43"/>
          <p:cNvCxnSpPr/>
          <p:nvPr/>
        </p:nvCxnSpPr>
        <p:spPr>
          <a:xfrm>
            <a:off x="5334000" y="1857374"/>
            <a:ext cx="333270" cy="0"/>
          </a:xfrm>
          <a:prstGeom prst="line">
            <a:avLst/>
          </a:prstGeom>
        </p:spPr>
        <p:style>
          <a:lnRef idx="1">
            <a:schemeClr val="dk1"/>
          </a:lnRef>
          <a:fillRef idx="0">
            <a:schemeClr val="dk1"/>
          </a:fillRef>
          <a:effectRef idx="0">
            <a:schemeClr val="dk1"/>
          </a:effectRef>
          <a:fontRef idx="minor">
            <a:schemeClr val="tx1"/>
          </a:fontRef>
        </p:style>
      </p:cxnSp>
      <p:cxnSp>
        <p:nvCxnSpPr>
          <p:cNvPr id="47" name="Straight Connector 46"/>
          <p:cNvCxnSpPr/>
          <p:nvPr/>
        </p:nvCxnSpPr>
        <p:spPr>
          <a:xfrm>
            <a:off x="8382000" y="2133600"/>
            <a:ext cx="415841" cy="0"/>
          </a:xfrm>
          <a:prstGeom prst="line">
            <a:avLst/>
          </a:prstGeom>
        </p:spPr>
        <p:style>
          <a:lnRef idx="1">
            <a:schemeClr val="dk1"/>
          </a:lnRef>
          <a:fillRef idx="0">
            <a:schemeClr val="dk1"/>
          </a:fillRef>
          <a:effectRef idx="0">
            <a:schemeClr val="dk1"/>
          </a:effectRef>
          <a:fontRef idx="minor">
            <a:schemeClr val="tx1"/>
          </a:fontRef>
        </p:style>
      </p:cxnSp>
      <p:cxnSp>
        <p:nvCxnSpPr>
          <p:cNvPr id="48" name="Straight Connector 47"/>
          <p:cNvCxnSpPr/>
          <p:nvPr/>
        </p:nvCxnSpPr>
        <p:spPr>
          <a:xfrm flipV="1">
            <a:off x="8078523" y="5486400"/>
            <a:ext cx="608277" cy="5172"/>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033899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6">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BED3E4"/>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10895</TotalTime>
  <Words>837</Words>
  <Application>Microsoft Office PowerPoint</Application>
  <PresentationFormat>On-screen Show (4:3)</PresentationFormat>
  <Paragraphs>162</Paragraphs>
  <Slides>2</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vt:i4>
      </vt:variant>
    </vt:vector>
  </HeadingPairs>
  <TitlesOfParts>
    <vt:vector size="12" baseType="lpstr">
      <vt:lpstr>Malgun Gothic</vt:lpstr>
      <vt:lpstr>ＭＳ Ｐゴシック</vt:lpstr>
      <vt:lpstr>Arial</vt:lpstr>
      <vt:lpstr>Arial Black</vt:lpstr>
      <vt:lpstr>Bank Gothic</vt:lpstr>
      <vt:lpstr>Calibri</vt:lpstr>
      <vt:lpstr>Eras Bold ITC</vt:lpstr>
      <vt:lpstr>Monotype Corsiva</vt:lpstr>
      <vt:lpstr>Times New Roman</vt:lpstr>
      <vt:lpstr>Office Theme</vt:lpstr>
      <vt:lpstr>PowerPoint Presentation</vt:lpstr>
      <vt:lpstr>PowerPoint Presentation</vt:lpstr>
    </vt:vector>
  </TitlesOfParts>
  <Company>U.S. Air Force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Sarah.Conyers</dc:creator>
  <cp:lastModifiedBy>LAZARD, JAMECIA L 1st Lt USAF AFMC AFLCMC/HNAF</cp:lastModifiedBy>
  <cp:revision>177</cp:revision>
  <cp:lastPrinted>2018-03-15T15:37:45Z</cp:lastPrinted>
  <dcterms:created xsi:type="dcterms:W3CDTF">2011-06-27T15:00:20Z</dcterms:created>
  <dcterms:modified xsi:type="dcterms:W3CDTF">2018-05-03T23:39:44Z</dcterms:modified>
</cp:coreProperties>
</file>